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8"/>
  </p:notesMasterIdLst>
  <p:handoutMasterIdLst>
    <p:handoutMasterId r:id="rId13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58"/>
    <a:srgbClr val="004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746" autoAdjust="0"/>
  </p:normalViewPr>
  <p:slideViewPr>
    <p:cSldViewPr snapToGrid="0">
      <p:cViewPr>
        <p:scale>
          <a:sx n="77" d="100"/>
          <a:sy n="77" d="100"/>
        </p:scale>
        <p:origin x="-13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2" d="100"/>
          <a:sy n="72" d="100"/>
        </p:scale>
        <p:origin x="-30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Eylemsel Bağımlılıklar</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C16695-22B0-E148-8DD7-B019E01AED57}" type="datetime1">
              <a:rPr lang="en-US" smtClean="0"/>
              <a:t>3/25/2015</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702CD3-DD61-40C7-A6C1-ABAF9AE2A77B}" type="slidenum">
              <a:rPr lang="tr-TR" smtClean="0"/>
              <a:t>‹#›</a:t>
            </a:fld>
            <a:endParaRPr lang="tr-TR"/>
          </a:p>
        </p:txBody>
      </p:sp>
    </p:spTree>
    <p:extLst>
      <p:ext uri="{BB962C8B-B14F-4D97-AF65-F5344CB8AC3E}">
        <p14:creationId xmlns:p14="http://schemas.microsoft.com/office/powerpoint/2010/main" val="229169583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Eylemsel Bağımlılıklar</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EC6C8-2135-6948-855E-C2E564218D8C}" type="datetime1">
              <a:rPr lang="en-US" smtClean="0"/>
              <a:t>3/25/2015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DED0E-81E7-4FA0-9522-E07CE2C5347D}" type="slidenum">
              <a:rPr lang="tr-TR" smtClean="0"/>
              <a:t>‹#›</a:t>
            </a:fld>
            <a:endParaRPr lang="tr-TR"/>
          </a:p>
        </p:txBody>
      </p:sp>
    </p:spTree>
    <p:extLst>
      <p:ext uri="{BB962C8B-B14F-4D97-AF65-F5344CB8AC3E}">
        <p14:creationId xmlns:p14="http://schemas.microsoft.com/office/powerpoint/2010/main" val="3321190650"/>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Date Placeholder 3"/>
          <p:cNvSpPr>
            <a:spLocks noGrp="1"/>
          </p:cNvSpPr>
          <p:nvPr>
            <p:ph type="dt" idx="10"/>
          </p:nvPr>
        </p:nvSpPr>
        <p:spPr/>
        <p:txBody>
          <a:bodyPr/>
          <a:lstStyle/>
          <a:p>
            <a:fld id="{F18DCE34-FA0F-024F-8383-FC1000439769}" type="datetime1">
              <a:rPr lang="en-US" smtClean="0"/>
              <a:t>3/25/2015</a:t>
            </a:fld>
            <a:endParaRPr lang="tr-TR"/>
          </a:p>
        </p:txBody>
      </p:sp>
      <p:sp>
        <p:nvSpPr>
          <p:cNvPr id="5" name="Header Placeholder 4"/>
          <p:cNvSpPr>
            <a:spLocks noGrp="1"/>
          </p:cNvSpPr>
          <p:nvPr>
            <p:ph type="hdr" sz="quarter" idx="11"/>
          </p:nvPr>
        </p:nvSpPr>
        <p:spPr/>
        <p:txBody>
          <a:bodyPr/>
          <a:lstStyle/>
          <a:p>
            <a:r>
              <a:rPr lang="tr-TR" smtClean="0"/>
              <a:t>Eylemsel Bağımlılıklar</a:t>
            </a:r>
            <a:endParaRPr lang="tr-TR"/>
          </a:p>
        </p:txBody>
      </p:sp>
    </p:spTree>
    <p:extLst>
      <p:ext uri="{BB962C8B-B14F-4D97-AF65-F5344CB8AC3E}">
        <p14:creationId xmlns:p14="http://schemas.microsoft.com/office/powerpoint/2010/main" val="261004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F2971A59-9235-EB4A-B043-AD4AB3EDB1B5}" type="slidenum">
              <a:rPr lang="en-US" sz="1200" i="0"/>
              <a:pPr/>
              <a:t>14</a:t>
            </a:fld>
            <a:endParaRPr lang="en-US" sz="1200" i="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a:latin typeface="Times New Roman" charset="0"/>
              </a:rPr>
              <a:t>Multiple addictions: Though addicts tend to have a favorite drug or behavior—one that is most effective at meeting their needs—as many as 60 percent of people in treatment have problems with more than one addiction.</a:t>
            </a:r>
          </a:p>
          <a:p>
            <a:pPr eaLnBrk="1" hangingPunct="1">
              <a:lnSpc>
                <a:spcPct val="80000"/>
              </a:lnSpc>
            </a:pPr>
            <a:endParaRPr lang="en-US" sz="1000">
              <a:latin typeface="Times New Roman" charset="0"/>
            </a:endParaRPr>
          </a:p>
        </p:txBody>
      </p:sp>
      <p:sp>
        <p:nvSpPr>
          <p:cNvPr id="2" name="Date Placeholder 1"/>
          <p:cNvSpPr>
            <a:spLocks noGrp="1"/>
          </p:cNvSpPr>
          <p:nvPr>
            <p:ph type="dt" idx="10"/>
          </p:nvPr>
        </p:nvSpPr>
        <p:spPr/>
        <p:txBody>
          <a:bodyPr/>
          <a:lstStyle/>
          <a:p>
            <a:fld id="{27B32654-5BDE-D94E-A236-9D6EC6B82FE2}"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BE1FAB2F-7B07-B147-98AD-871C29159242}" type="slidenum">
              <a:rPr lang="en-US" sz="1200" i="0"/>
              <a:pPr/>
              <a:t>15</a:t>
            </a:fld>
            <a:endParaRPr lang="en-US" sz="1200" i="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The American Psychological Association (APA) recognizes pathological gambling as a mental disorder and lists ten characteristic behaviors, including preoccupation with gambling, unsuccessful efforts to cut back or quit, using gambling to escape  problems, and lying to family members to conceal the extent of involvement.</a:t>
            </a:r>
          </a:p>
          <a:p>
            <a:pPr eaLnBrk="1" hangingPunct="1"/>
            <a:endParaRPr lang="en-US">
              <a:latin typeface="Times New Roman" charset="0"/>
            </a:endParaRPr>
          </a:p>
        </p:txBody>
      </p:sp>
      <p:sp>
        <p:nvSpPr>
          <p:cNvPr id="2" name="Date Placeholder 1"/>
          <p:cNvSpPr>
            <a:spLocks noGrp="1"/>
          </p:cNvSpPr>
          <p:nvPr>
            <p:ph type="dt" idx="10"/>
          </p:nvPr>
        </p:nvSpPr>
        <p:spPr/>
        <p:txBody>
          <a:bodyPr/>
          <a:lstStyle/>
          <a:p>
            <a:fld id="{C449DA61-8E6F-564A-9F21-6514F75D1761}"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566C68F9-D8BA-F14A-B730-659205304ACF}" type="slidenum">
              <a:rPr lang="en-US" sz="1200" i="0"/>
              <a:pPr/>
              <a:t>16</a:t>
            </a:fld>
            <a:endParaRPr lang="en-US" sz="1200" i="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Compulsive shopping or spending can be seasonal, such as shopping during the winter months, to alleviate feelings of anxiety and depression. It can also occur when people feel depressed, lonely, or angry.</a:t>
            </a:r>
          </a:p>
        </p:txBody>
      </p:sp>
      <p:sp>
        <p:nvSpPr>
          <p:cNvPr id="2" name="Date Placeholder 1"/>
          <p:cNvSpPr>
            <a:spLocks noGrp="1"/>
          </p:cNvSpPr>
          <p:nvPr>
            <p:ph type="dt" idx="10"/>
          </p:nvPr>
        </p:nvSpPr>
        <p:spPr/>
        <p:txBody>
          <a:bodyPr/>
          <a:lstStyle/>
          <a:p>
            <a:fld id="{DEFAAA6B-A12D-E74E-93D5-A9B348F6F794}"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146670C4-8CCB-934F-AE8E-DDDAA0D73AEA}" type="slidenum">
              <a:rPr lang="en-US" sz="1200" i="0"/>
              <a:pPr/>
              <a:t>17</a:t>
            </a:fld>
            <a:endParaRPr lang="en-US" sz="1200" i="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rPr>
              <a:t>Muscle dysmorphia</a:t>
            </a:r>
            <a:r>
              <a:rPr lang="en-US">
                <a:latin typeface="Times New Roman" charset="0"/>
              </a:rPr>
              <a:t>,</a:t>
            </a:r>
            <a:r>
              <a:rPr lang="en-US" b="1">
                <a:latin typeface="Times New Roman" charset="0"/>
              </a:rPr>
              <a:t> </a:t>
            </a:r>
            <a:r>
              <a:rPr lang="en-US">
                <a:latin typeface="Times New Roman" charset="0"/>
              </a:rPr>
              <a:t>sometimes referred to as </a:t>
            </a:r>
            <a:r>
              <a:rPr lang="ja-JP" altLang="en-US">
                <a:latin typeface="Times New Roman" charset="0"/>
              </a:rPr>
              <a:t>“</a:t>
            </a:r>
            <a:r>
              <a:rPr lang="en-US">
                <a:latin typeface="Times New Roman" charset="0"/>
              </a:rPr>
              <a:t>bigarexia,</a:t>
            </a:r>
            <a:r>
              <a:rPr lang="ja-JP" altLang="en-US">
                <a:latin typeface="Times New Roman" charset="0"/>
              </a:rPr>
              <a:t>”</a:t>
            </a:r>
            <a:r>
              <a:rPr lang="en-US">
                <a:latin typeface="Times New Roman" charset="0"/>
              </a:rPr>
              <a:t> is a pathological preoccupation with being larger and more muscular.</a:t>
            </a:r>
          </a:p>
          <a:p>
            <a:pPr eaLnBrk="1" hangingPunct="1"/>
            <a:endParaRPr lang="en-US">
              <a:latin typeface="Times New Roman" charset="0"/>
            </a:endParaRPr>
          </a:p>
        </p:txBody>
      </p:sp>
      <p:sp>
        <p:nvSpPr>
          <p:cNvPr id="2" name="Date Placeholder 1"/>
          <p:cNvSpPr>
            <a:spLocks noGrp="1"/>
          </p:cNvSpPr>
          <p:nvPr>
            <p:ph type="dt" idx="10"/>
          </p:nvPr>
        </p:nvSpPr>
        <p:spPr/>
        <p:txBody>
          <a:bodyPr/>
          <a:lstStyle/>
          <a:p>
            <a:fld id="{5BF85A5C-0472-2046-979D-CC76B0EBCA2D}"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FD069278-1C49-C64F-9FB8-B91BE5DA6567}" type="slidenum">
              <a:rPr lang="en-US" sz="1200" i="0"/>
              <a:pPr/>
              <a:t>18</a:t>
            </a:fld>
            <a:endParaRPr lang="en-US" sz="1200" i="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A </a:t>
            </a:r>
            <a:r>
              <a:rPr lang="en-US" i="1">
                <a:latin typeface="Times New Roman" charset="0"/>
              </a:rPr>
              <a:t>work persona</a:t>
            </a:r>
            <a:r>
              <a:rPr lang="en-US">
                <a:latin typeface="Times New Roman" charset="0"/>
              </a:rPr>
              <a:t> is the image that work addicts wish to project to others.</a:t>
            </a:r>
          </a:p>
          <a:p>
            <a:pPr eaLnBrk="1" hangingPunct="1"/>
            <a:endParaRPr lang="en-US">
              <a:latin typeface="Times New Roman" charset="0"/>
            </a:endParaRPr>
          </a:p>
        </p:txBody>
      </p:sp>
      <p:sp>
        <p:nvSpPr>
          <p:cNvPr id="2" name="Date Placeholder 1"/>
          <p:cNvSpPr>
            <a:spLocks noGrp="1"/>
          </p:cNvSpPr>
          <p:nvPr>
            <p:ph type="dt" idx="10"/>
          </p:nvPr>
        </p:nvSpPr>
        <p:spPr/>
        <p:txBody>
          <a:bodyPr/>
          <a:lstStyle/>
          <a:p>
            <a:fld id="{41232FDF-E1E2-B047-8EDC-CD573173667E}"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499BCB0F-D079-2546-84A6-879BBC3EE1A4}" type="slidenum">
              <a:rPr lang="en-US" sz="1200" i="0"/>
              <a:pPr/>
              <a:t>19</a:t>
            </a:fld>
            <a:endParaRPr lang="en-US" sz="1200" i="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Sexual addictions affect men and women of all ages, whether married, single, or homosexual. </a:t>
            </a:r>
          </a:p>
        </p:txBody>
      </p:sp>
      <p:sp>
        <p:nvSpPr>
          <p:cNvPr id="2" name="Date Placeholder 1"/>
          <p:cNvSpPr>
            <a:spLocks noGrp="1"/>
          </p:cNvSpPr>
          <p:nvPr>
            <p:ph type="dt" idx="10"/>
          </p:nvPr>
        </p:nvSpPr>
        <p:spPr/>
        <p:txBody>
          <a:bodyPr/>
          <a:lstStyle/>
          <a:p>
            <a:fld id="{9E4D9E45-E17A-8743-8B95-C4D46321B060}"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i="1">
                <a:solidFill>
                  <a:schemeClr val="tx1"/>
                </a:solidFill>
                <a:latin typeface="Times New Roman" charset="0"/>
                <a:ea typeface="ＭＳ Ｐゴシック" charset="0"/>
              </a:defRPr>
            </a:lvl1pPr>
            <a:lvl2pPr marL="742950" indent="-285750">
              <a:defRPr sz="2200" i="1">
                <a:solidFill>
                  <a:schemeClr val="tx1"/>
                </a:solidFill>
                <a:latin typeface="Times New Roman" charset="0"/>
                <a:ea typeface="ＭＳ Ｐゴシック" charset="0"/>
              </a:defRPr>
            </a:lvl2pPr>
            <a:lvl3pPr marL="1143000" indent="-228600">
              <a:defRPr sz="2200" i="1">
                <a:solidFill>
                  <a:schemeClr val="tx1"/>
                </a:solidFill>
                <a:latin typeface="Times New Roman" charset="0"/>
                <a:ea typeface="ＭＳ Ｐゴシック" charset="0"/>
              </a:defRPr>
            </a:lvl3pPr>
            <a:lvl4pPr marL="1600200" indent="-228600">
              <a:defRPr sz="2200" i="1">
                <a:solidFill>
                  <a:schemeClr val="tx1"/>
                </a:solidFill>
                <a:latin typeface="Times New Roman" charset="0"/>
                <a:ea typeface="ＭＳ Ｐゴシック" charset="0"/>
              </a:defRPr>
            </a:lvl4pPr>
            <a:lvl5pPr marL="2057400" indent="-228600">
              <a:defRPr sz="22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i="1">
                <a:solidFill>
                  <a:schemeClr val="tx1"/>
                </a:solidFill>
                <a:latin typeface="Times New Roman" charset="0"/>
                <a:ea typeface="ＭＳ Ｐゴシック" charset="0"/>
              </a:defRPr>
            </a:lvl9pPr>
          </a:lstStyle>
          <a:p>
            <a:fld id="{D09EDCDC-BE49-324B-89ED-BC5D20EAB56D}" type="slidenum">
              <a:rPr lang="en-US" sz="1200" i="0"/>
              <a:pPr/>
              <a:t>20</a:t>
            </a:fld>
            <a:endParaRPr lang="en-US" sz="1200" i="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An estimated 5 to 10 percent of Internet users will likely experience </a:t>
            </a:r>
            <a:r>
              <a:rPr lang="en-US" b="1">
                <a:latin typeface="Times New Roman" charset="0"/>
              </a:rPr>
              <a:t>Internet addiction</a:t>
            </a:r>
            <a:r>
              <a:rPr lang="en-US">
                <a:latin typeface="Times New Roman" charset="0"/>
              </a:rPr>
              <a:t>.</a:t>
            </a:r>
            <a:endParaRPr lang="en-US" b="1">
              <a:latin typeface="Times New Roman" charset="0"/>
            </a:endParaRPr>
          </a:p>
          <a:p>
            <a:pPr eaLnBrk="1" hangingPunct="1"/>
            <a:endParaRPr lang="en-US">
              <a:latin typeface="Times New Roman" charset="0"/>
            </a:endParaRPr>
          </a:p>
          <a:p>
            <a:pPr eaLnBrk="1" hangingPunct="1"/>
            <a:r>
              <a:rPr lang="en-US">
                <a:latin typeface="Times New Roman" charset="0"/>
              </a:rPr>
              <a:t>Internet addicts have a general disregard for health, are sleep deprived, neglect family and friends, are physically inactive, show euphoria when online, have lower grades in school, and show poor job performance. </a:t>
            </a:r>
          </a:p>
          <a:p>
            <a:pPr eaLnBrk="1" hangingPunct="1"/>
            <a:endParaRPr lang="en-US">
              <a:latin typeface="Times New Roman" charset="0"/>
            </a:endParaRPr>
          </a:p>
          <a:p>
            <a:pPr eaLnBrk="1" hangingPunct="1"/>
            <a:endParaRPr lang="en-US">
              <a:latin typeface="Times New Roman" charset="0"/>
            </a:endParaRPr>
          </a:p>
          <a:p>
            <a:pPr eaLnBrk="1" hangingPunct="1"/>
            <a:endParaRPr lang="en-US">
              <a:latin typeface="Times New Roman" charset="0"/>
            </a:endParaRPr>
          </a:p>
        </p:txBody>
      </p:sp>
      <p:sp>
        <p:nvSpPr>
          <p:cNvPr id="2" name="Date Placeholder 1"/>
          <p:cNvSpPr>
            <a:spLocks noGrp="1"/>
          </p:cNvSpPr>
          <p:nvPr>
            <p:ph type="dt" idx="10"/>
          </p:nvPr>
        </p:nvSpPr>
        <p:spPr/>
        <p:txBody>
          <a:bodyPr/>
          <a:lstStyle/>
          <a:p>
            <a:fld id="{4261CF10-AAB8-5B4D-90C9-832205C9F185}" type="datetime1">
              <a:rPr lang="en-US" smtClean="0"/>
              <a:t>3/25/2015</a:t>
            </a:fld>
            <a:endParaRPr lang="tr-TR"/>
          </a:p>
        </p:txBody>
      </p:sp>
      <p:sp>
        <p:nvSpPr>
          <p:cNvPr id="3" name="Header Placeholder 2"/>
          <p:cNvSpPr>
            <a:spLocks noGrp="1"/>
          </p:cNvSpPr>
          <p:nvPr>
            <p:ph type="hdr" sz="quarter" idx="11"/>
          </p:nvPr>
        </p:nvSpPr>
        <p:spPr/>
        <p:txBody>
          <a:bodyPr/>
          <a:lstStyle/>
          <a:p>
            <a:r>
              <a:rPr lang="tr-TR" smtClean="0"/>
              <a:t>Eylemsel Bağımlılıklar</a:t>
            </a:r>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575C94B-9AF7-274D-8871-6E733F82777A}" type="datetime1">
              <a:rPr lang="en-US" smtClean="0"/>
              <a:t>3/25/2015</a:t>
            </a:fld>
            <a:endParaRPr lang="tr-TR"/>
          </a:p>
        </p:txBody>
      </p:sp>
      <p:sp>
        <p:nvSpPr>
          <p:cNvPr id="5" name="Header Placeholder 4"/>
          <p:cNvSpPr>
            <a:spLocks noGrp="1"/>
          </p:cNvSpPr>
          <p:nvPr>
            <p:ph type="hdr" sz="quarter" idx="11"/>
          </p:nvPr>
        </p:nvSpPr>
        <p:spPr/>
        <p:txBody>
          <a:bodyPr/>
          <a:lstStyle/>
          <a:p>
            <a:r>
              <a:rPr lang="tr-TR" smtClean="0"/>
              <a:t>Eylemsel Bağımlılıklar</a:t>
            </a:r>
            <a:endParaRPr lang="tr-TR"/>
          </a:p>
        </p:txBody>
      </p:sp>
    </p:spTree>
    <p:extLst>
      <p:ext uri="{BB962C8B-B14F-4D97-AF65-F5344CB8AC3E}">
        <p14:creationId xmlns:p14="http://schemas.microsoft.com/office/powerpoint/2010/main" val="376529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dirty="0"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509055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tr-TR" sz="4400" b="1" spc="-200" smtClean="0">
                <a:solidFill>
                  <a:srgbClr val="00B158"/>
                </a:solidFill>
              </a:defRPr>
            </a:lvl1pPr>
          </a:lstStyle>
          <a:p>
            <a:r>
              <a:rPr lang="tr-TR" sz="4200" b="1" spc="-200" dirty="0" smtClean="0">
                <a:solidFill>
                  <a:srgbClr val="00B158"/>
                </a:solidFill>
                <a:latin typeface="+mn-lt"/>
              </a:rPr>
              <a:t>Konu Başlığı</a:t>
            </a:r>
            <a:endParaRPr lang="en-US" dirty="0"/>
          </a:p>
        </p:txBody>
      </p:sp>
      <p:sp>
        <p:nvSpPr>
          <p:cNvPr id="3" name="Vertical Text Placeholder 2"/>
          <p:cNvSpPr>
            <a:spLocks noGrp="1"/>
          </p:cNvSpPr>
          <p:nvPr>
            <p:ph type="body" orient="vert" idx="1"/>
          </p:nvPr>
        </p:nvSpPr>
        <p:spPr>
          <a:xfrm>
            <a:off x="628650" y="1825625"/>
            <a:ext cx="7886700" cy="41661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42292230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626601"/>
          </a:xfrm>
        </p:spPr>
        <p:txBody>
          <a:bodyPr vert="eaVert"/>
          <a:lstStyle>
            <a:lvl1pPr>
              <a:defRPr lang="tr-TR" sz="4400" b="1" spc="-200" smtClean="0">
                <a:solidFill>
                  <a:srgbClr val="00B158"/>
                </a:solidFill>
              </a:defRPr>
            </a:lvl1pPr>
          </a:lstStyle>
          <a:p>
            <a:r>
              <a:rPr lang="tr-TR" sz="4200" b="1" spc="-200" dirty="0" smtClean="0">
                <a:solidFill>
                  <a:srgbClr val="00B158"/>
                </a:solidFill>
                <a:latin typeface="+mn-lt"/>
              </a:rPr>
              <a:t>Konu Başlığı</a:t>
            </a:r>
            <a:endParaRPr lang="en-US" dirty="0"/>
          </a:p>
        </p:txBody>
      </p:sp>
      <p:sp>
        <p:nvSpPr>
          <p:cNvPr id="3" name="Vertical Text Placeholder 2"/>
          <p:cNvSpPr>
            <a:spLocks noGrp="1"/>
          </p:cNvSpPr>
          <p:nvPr>
            <p:ph type="body" orient="vert" idx="1"/>
          </p:nvPr>
        </p:nvSpPr>
        <p:spPr>
          <a:xfrm>
            <a:off x="628650" y="365125"/>
            <a:ext cx="5800725" cy="5626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4189690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28650" y="513180"/>
            <a:ext cx="7886700" cy="1177509"/>
          </a:xfrm>
        </p:spPr>
        <p:txBody>
          <a:bodyPr>
            <a:normAutofit/>
          </a:bodyPr>
          <a:lstStyle>
            <a:lvl1pPr>
              <a:defRPr sz="4200">
                <a:latin typeface="+mn-lt"/>
              </a:defRPr>
            </a:lvl1pPr>
          </a:lstStyle>
          <a:p>
            <a:r>
              <a:rPr lang="tr-TR" dirty="0" smtClean="0"/>
              <a:t>Asıl başlık stili için tıklatın</a:t>
            </a:r>
            <a:endParaRPr lang="en-US" dirty="0"/>
          </a:p>
        </p:txBody>
      </p:sp>
      <p:sp>
        <p:nvSpPr>
          <p:cNvPr id="3" name="Content Placeholder 2"/>
          <p:cNvSpPr>
            <a:spLocks noGrp="1"/>
          </p:cNvSpPr>
          <p:nvPr>
            <p:ph idx="1" hasCustomPrompt="1"/>
          </p:nvPr>
        </p:nvSpPr>
        <p:spPr>
          <a:xfrm>
            <a:off x="628650" y="1825625"/>
            <a:ext cx="7886700" cy="4178133"/>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tr-TR" sz="2400" b="1" spc="-100" dirty="0" smtClean="0">
                <a:solidFill>
                  <a:srgbClr val="004F2E"/>
                </a:solidFill>
                <a:latin typeface="+mn-lt"/>
              </a:rPr>
              <a:t>Konu Alt Başlığı</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7"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536313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5600">
                <a:latin typeface="+mn-lt"/>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smtClean="0"/>
              <a:t>Asıl metin stillerini düzenlemek için tıklatın</a:t>
            </a:r>
          </a:p>
        </p:txBody>
      </p:sp>
    </p:spTree>
    <p:extLst>
      <p:ext uri="{BB962C8B-B14F-4D97-AF65-F5344CB8AC3E}">
        <p14:creationId xmlns:p14="http://schemas.microsoft.com/office/powerpoint/2010/main" val="149602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b="0">
                <a:latin typeface="+mn-lt"/>
              </a:defRPr>
            </a:lvl1pPr>
          </a:lstStyle>
          <a:p>
            <a:r>
              <a:rPr lang="tr-TR" sz="4200" b="1" spc="-200" dirty="0" smtClean="0">
                <a:solidFill>
                  <a:srgbClr val="00B158"/>
                </a:solidFill>
                <a:latin typeface="+mn-lt"/>
              </a:rPr>
              <a:t>Konu Başlığı</a:t>
            </a:r>
            <a:endParaRPr lang="en-US" dirty="0"/>
          </a:p>
        </p:txBody>
      </p:sp>
      <p:sp>
        <p:nvSpPr>
          <p:cNvPr id="3" name="Content Placeholder 2"/>
          <p:cNvSpPr>
            <a:spLocks noGrp="1"/>
          </p:cNvSpPr>
          <p:nvPr>
            <p:ph sz="half" idx="1"/>
          </p:nvPr>
        </p:nvSpPr>
        <p:spPr>
          <a:xfrm>
            <a:off x="628650" y="1825625"/>
            <a:ext cx="3886200" cy="4202196"/>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4629150" y="1825625"/>
            <a:ext cx="3886200" cy="420219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3379793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9073"/>
            <a:ext cx="7886700" cy="1231616"/>
          </a:xfrm>
        </p:spPr>
        <p:txBody>
          <a:bodyPr/>
          <a:lstStyle>
            <a:lvl1pPr>
              <a:defRPr lang="tr-TR" sz="4400" b="1" spc="-200" smtClean="0">
                <a:solidFill>
                  <a:srgbClr val="00B158"/>
                </a:solidFill>
              </a:defRPr>
            </a:lvl1pPr>
          </a:lstStyle>
          <a:p>
            <a:r>
              <a:rPr lang="tr-TR" sz="4200" b="1" spc="-200" dirty="0" smtClean="0">
                <a:solidFill>
                  <a:srgbClr val="00B158"/>
                </a:solidFill>
                <a:latin typeface="+mn-lt"/>
              </a:rPr>
              <a:t>Konu Başlığı</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522746"/>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Content Placeholder 5"/>
          <p:cNvSpPr>
            <a:spLocks noGrp="1"/>
          </p:cNvSpPr>
          <p:nvPr>
            <p:ph sz="quarter" idx="4"/>
          </p:nvPr>
        </p:nvSpPr>
        <p:spPr>
          <a:xfrm>
            <a:off x="4629150" y="2505075"/>
            <a:ext cx="3887391" cy="352274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
        <p:nvSpPr>
          <p:cNvPr id="8" name="Metin kutusu 7"/>
          <p:cNvSpPr txBox="1"/>
          <p:nvPr userDrawn="1"/>
        </p:nvSpPr>
        <p:spPr>
          <a:xfrm>
            <a:off x="628650" y="132344"/>
            <a:ext cx="6325603" cy="292388"/>
          </a:xfrm>
          <a:prstGeom prst="rect">
            <a:avLst/>
          </a:prstGeom>
          <a:noFill/>
        </p:spPr>
        <p:txBody>
          <a:bodyPr wrap="square" rtlCol="0">
            <a:spAutoFit/>
          </a:bodyPr>
          <a:lstStyle/>
          <a:p>
            <a:r>
              <a:rPr lang="tr-TR" sz="1300" b="1" i="0" kern="1200" spc="1500" baseline="0" dirty="0" smtClean="0">
                <a:solidFill>
                  <a:schemeClr val="bg1">
                    <a:lumMod val="65000"/>
                  </a:schemeClr>
                </a:solidFill>
              </a:rPr>
              <a:t>SUNUM ADI</a:t>
            </a:r>
            <a:endParaRPr lang="tr-TR" sz="1300" b="1" i="0" kern="1200" spc="1500" baseline="0" dirty="0">
              <a:solidFill>
                <a:schemeClr val="bg1">
                  <a:lumMod val="65000"/>
                </a:schemeClr>
              </a:solidFill>
            </a:endParaRPr>
          </a:p>
        </p:txBody>
      </p:sp>
      <p:sp>
        <p:nvSpPr>
          <p:cNvPr id="9" name="Metin kutusu 8"/>
          <p:cNvSpPr txBox="1"/>
          <p:nvPr userDrawn="1"/>
        </p:nvSpPr>
        <p:spPr>
          <a:xfrm>
            <a:off x="7255042" y="132344"/>
            <a:ext cx="1260308" cy="276999"/>
          </a:xfrm>
          <a:prstGeom prst="rect">
            <a:avLst/>
          </a:prstGeom>
          <a:noFill/>
        </p:spPr>
        <p:txBody>
          <a:bodyPr wrap="square" rtlCol="0">
            <a:spAutoFit/>
          </a:bodyPr>
          <a:lstStyle/>
          <a:p>
            <a:pPr algn="r"/>
            <a:r>
              <a:rPr lang="tr-TR" sz="1200" b="1" dirty="0" smtClean="0">
                <a:solidFill>
                  <a:schemeClr val="bg1">
                    <a:lumMod val="65000"/>
                  </a:schemeClr>
                </a:solidFill>
              </a:rPr>
              <a:t>14 Ocak 2015</a:t>
            </a:r>
            <a:endParaRPr lang="tr-TR" sz="1200" b="1" dirty="0">
              <a:solidFill>
                <a:schemeClr val="bg1">
                  <a:lumMod val="65000"/>
                </a:schemeClr>
              </a:solidFill>
            </a:endParaRPr>
          </a:p>
        </p:txBody>
      </p:sp>
    </p:spTree>
    <p:extLst>
      <p:ext uri="{BB962C8B-B14F-4D97-AF65-F5344CB8AC3E}">
        <p14:creationId xmlns:p14="http://schemas.microsoft.com/office/powerpoint/2010/main" val="39221661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tr-TR" sz="4400" b="1" spc="-200" smtClean="0">
                <a:solidFill>
                  <a:srgbClr val="00B158"/>
                </a:solidFill>
              </a:defRPr>
            </a:lvl1pPr>
          </a:lstStyle>
          <a:p>
            <a:r>
              <a:rPr lang="tr-TR" sz="4200" b="1" spc="-200" dirty="0" smtClean="0">
                <a:solidFill>
                  <a:srgbClr val="00B158"/>
                </a:solidFill>
                <a:latin typeface="+mn-lt"/>
              </a:rPr>
              <a:t>Konu Başlığı</a:t>
            </a:r>
            <a:endParaRPr lang="en-US" dirty="0"/>
          </a:p>
        </p:txBody>
      </p:sp>
      <p:sp>
        <p:nvSpPr>
          <p:cNvPr id="3"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2897535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7334721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dirty="0"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28839056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589546"/>
            <a:ext cx="2949178" cy="1467853"/>
          </a:xfrm>
        </p:spPr>
        <p:txBody>
          <a:bodyPr anchor="b"/>
          <a:lstStyle>
            <a:lvl1pPr>
              <a:defRPr sz="3200"/>
            </a:lvl1pPr>
          </a:lstStyle>
          <a:p>
            <a:r>
              <a:rPr lang="tr-TR" dirty="0"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Slide Number Placeholder 5"/>
          <p:cNvSpPr>
            <a:spLocks noGrp="1"/>
          </p:cNvSpPr>
          <p:nvPr>
            <p:ph type="sldNum" sz="quarter" idx="12"/>
          </p:nvPr>
        </p:nvSpPr>
        <p:spPr>
          <a:xfrm>
            <a:off x="550445" y="6224004"/>
            <a:ext cx="2057400" cy="365125"/>
          </a:xfrm>
          <a:prstGeom prst="rect">
            <a:avLst/>
          </a:prstGeom>
        </p:spPr>
        <p:txBody>
          <a:bodyPr/>
          <a:lstStyle>
            <a:lvl1pPr algn="l">
              <a:defRPr>
                <a:solidFill>
                  <a:schemeClr val="bg1"/>
                </a:solidFill>
              </a:defRPr>
            </a:lvl1pPr>
          </a:lstStyle>
          <a:p>
            <a:fld id="{79FA34DF-5BD5-4844-939F-F3231C9C8646}" type="slidenum">
              <a:rPr lang="tr-TR" smtClean="0"/>
              <a:pPr/>
              <a:t>‹#›</a:t>
            </a:fld>
            <a:endParaRPr lang="tr-TR" dirty="0"/>
          </a:p>
        </p:txBody>
      </p:sp>
    </p:spTree>
    <p:extLst>
      <p:ext uri="{BB962C8B-B14F-4D97-AF65-F5344CB8AC3E}">
        <p14:creationId xmlns:p14="http://schemas.microsoft.com/office/powerpoint/2010/main" val="3754604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7358"/>
            <a:ext cx="7886700" cy="1173331"/>
          </a:xfrm>
          <a:prstGeom prst="rect">
            <a:avLst/>
          </a:prstGeom>
        </p:spPr>
        <p:txBody>
          <a:bodyPr vert="horz" lIns="91440" tIns="45720" rIns="91440" bIns="45720" rtlCol="0" anchor="ctr">
            <a:normAutofit/>
          </a:bodyPr>
          <a:lstStyle/>
          <a:p>
            <a:r>
              <a:rPr lang="tr-TR" sz="4200" b="1" spc="-200" dirty="0" smtClean="0">
                <a:solidFill>
                  <a:srgbClr val="00B158"/>
                </a:solidFill>
                <a:latin typeface="+mn-lt"/>
              </a:rPr>
              <a:t>Konu Başlığı</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Tree>
    <p:extLst>
      <p:ext uri="{BB962C8B-B14F-4D97-AF65-F5344CB8AC3E}">
        <p14:creationId xmlns:p14="http://schemas.microsoft.com/office/powerpoint/2010/main" val="2642445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lang="tr-TR" sz="4400" b="1" kern="1200" spc="-200" smtClean="0">
          <a:solidFill>
            <a:srgbClr val="00B15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ihbarweb.org.tr/" TargetMode="External"/><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virustotal.com/" TargetMode="Externa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85800" y="1376363"/>
            <a:ext cx="7772400" cy="998537"/>
          </a:xfrm>
        </p:spPr>
        <p:txBody>
          <a:bodyPr>
            <a:normAutofit/>
          </a:bodyPr>
          <a:lstStyle/>
          <a:p>
            <a:r>
              <a:rPr lang="tr-TR" sz="4200" b="1" dirty="0" smtClean="0"/>
              <a:t>EYLEMSEL BAĞIMLILIKLAR</a:t>
            </a:r>
            <a:endParaRPr lang="tr-TR" sz="4200" b="1" dirty="0"/>
          </a:p>
        </p:txBody>
      </p:sp>
      <p:sp>
        <p:nvSpPr>
          <p:cNvPr id="4" name="Unvan 1"/>
          <p:cNvSpPr txBox="1">
            <a:spLocks/>
          </p:cNvSpPr>
          <p:nvPr/>
        </p:nvSpPr>
        <p:spPr>
          <a:xfrm>
            <a:off x="812800" y="2496873"/>
            <a:ext cx="7772400" cy="546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b="1" dirty="0" smtClean="0">
                <a:solidFill>
                  <a:schemeClr val="bg1"/>
                </a:solidFill>
              </a:rPr>
              <a:t>İnternet Bağımlılığı ve Sosyal Medya</a:t>
            </a:r>
            <a:endParaRPr lang="tr-TR" sz="2400" b="1" dirty="0">
              <a:solidFill>
                <a:schemeClr val="bg1"/>
              </a:solidFill>
            </a:endParaRPr>
          </a:p>
        </p:txBody>
      </p:sp>
      <p:sp>
        <p:nvSpPr>
          <p:cNvPr id="5" name="Unvan 1"/>
          <p:cNvSpPr txBox="1">
            <a:spLocks/>
          </p:cNvSpPr>
          <p:nvPr/>
        </p:nvSpPr>
        <p:spPr>
          <a:xfrm>
            <a:off x="920045" y="3282244"/>
            <a:ext cx="7772400" cy="452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dirty="0" smtClean="0">
                <a:solidFill>
                  <a:schemeClr val="bg1"/>
                </a:solidFill>
              </a:rPr>
              <a:t>04.02.2015</a:t>
            </a:r>
            <a:endParaRPr lang="tr-TR" sz="2000" dirty="0">
              <a:solidFill>
                <a:schemeClr val="bg1"/>
              </a:solidFill>
            </a:endParaRPr>
          </a:p>
        </p:txBody>
      </p:sp>
    </p:spTree>
    <p:extLst>
      <p:ext uri="{BB962C8B-B14F-4D97-AF65-F5344CB8AC3E}">
        <p14:creationId xmlns:p14="http://schemas.microsoft.com/office/powerpoint/2010/main" val="664821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Eylem</a:t>
            </a:r>
            <a:r>
              <a:rPr lang="en-US" dirty="0" smtClean="0"/>
              <a:t> Ne </a:t>
            </a:r>
            <a:r>
              <a:rPr lang="en-US" dirty="0" err="1" smtClean="0"/>
              <a:t>Zaman</a:t>
            </a:r>
            <a:r>
              <a:rPr lang="en-US" dirty="0" smtClean="0"/>
              <a:t> </a:t>
            </a:r>
            <a:r>
              <a:rPr lang="en-US" dirty="0" err="1" smtClean="0"/>
              <a:t>Bağımlılık</a:t>
            </a:r>
            <a:r>
              <a:rPr lang="en-US" dirty="0" smtClean="0"/>
              <a:t> </a:t>
            </a:r>
            <a:r>
              <a:rPr lang="en-US" dirty="0" err="1" smtClean="0"/>
              <a:t>Olur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smtClean="0">
                <a:solidFill>
                  <a:srgbClr val="000000"/>
                </a:solidFill>
              </a:rPr>
              <a:t>dikkat</a:t>
            </a:r>
            <a:r>
              <a:rPr lang="en-US" dirty="0" smtClean="0">
                <a:solidFill>
                  <a:srgbClr val="000000"/>
                </a:solidFill>
              </a:rPr>
              <a:t> </a:t>
            </a:r>
            <a:r>
              <a:rPr lang="en-US" dirty="0" err="1">
                <a:solidFill>
                  <a:srgbClr val="000000"/>
                </a:solidFill>
              </a:rPr>
              <a:t>çekme</a:t>
            </a:r>
            <a:r>
              <a:rPr lang="en-US" dirty="0">
                <a:solidFill>
                  <a:srgbClr val="000000"/>
                </a:solidFill>
              </a:rPr>
              <a:t>, </a:t>
            </a:r>
            <a:endParaRPr lang="en-US" dirty="0" smtClean="0">
              <a:solidFill>
                <a:srgbClr val="000000"/>
              </a:solidFill>
            </a:endParaRPr>
          </a:p>
          <a:p>
            <a:r>
              <a:rPr lang="en-US" dirty="0" err="1" smtClean="0">
                <a:solidFill>
                  <a:srgbClr val="000000"/>
                </a:solidFill>
              </a:rPr>
              <a:t>duygu</a:t>
            </a:r>
            <a:r>
              <a:rPr lang="en-US" dirty="0" smtClean="0">
                <a:solidFill>
                  <a:srgbClr val="000000"/>
                </a:solidFill>
              </a:rPr>
              <a:t> </a:t>
            </a:r>
            <a:r>
              <a:rPr lang="en-US" dirty="0">
                <a:solidFill>
                  <a:srgbClr val="000000"/>
                </a:solidFill>
              </a:rPr>
              <a:t>durum </a:t>
            </a:r>
            <a:r>
              <a:rPr lang="en-US" dirty="0" err="1">
                <a:solidFill>
                  <a:srgbClr val="000000"/>
                </a:solidFill>
              </a:rPr>
              <a:t>değişimi</a:t>
            </a:r>
            <a:r>
              <a:rPr lang="en-US" dirty="0">
                <a:solidFill>
                  <a:srgbClr val="000000"/>
                </a:solidFill>
              </a:rPr>
              <a:t>, </a:t>
            </a:r>
            <a:endParaRPr lang="en-US" dirty="0" smtClean="0">
              <a:solidFill>
                <a:srgbClr val="000000"/>
              </a:solidFill>
            </a:endParaRPr>
          </a:p>
          <a:p>
            <a:r>
              <a:rPr lang="en-US" dirty="0" err="1" smtClean="0">
                <a:solidFill>
                  <a:srgbClr val="000000"/>
                </a:solidFill>
              </a:rPr>
              <a:t>tolerans</a:t>
            </a:r>
            <a:r>
              <a:rPr lang="en-US" dirty="0" smtClean="0">
                <a:solidFill>
                  <a:srgbClr val="000000"/>
                </a:solidFill>
              </a:rPr>
              <a:t> </a:t>
            </a:r>
            <a:r>
              <a:rPr lang="en-US" dirty="0" err="1">
                <a:solidFill>
                  <a:srgbClr val="000000"/>
                </a:solidFill>
              </a:rPr>
              <a:t>gelişimi</a:t>
            </a:r>
            <a:r>
              <a:rPr lang="en-US" dirty="0">
                <a:solidFill>
                  <a:srgbClr val="000000"/>
                </a:solidFill>
              </a:rPr>
              <a:t>, </a:t>
            </a:r>
            <a:endParaRPr lang="en-US" dirty="0" smtClean="0">
              <a:solidFill>
                <a:srgbClr val="000000"/>
              </a:solidFill>
            </a:endParaRPr>
          </a:p>
          <a:p>
            <a:r>
              <a:rPr lang="en-US" dirty="0" err="1" smtClean="0">
                <a:solidFill>
                  <a:srgbClr val="000000"/>
                </a:solidFill>
              </a:rPr>
              <a:t>geri</a:t>
            </a:r>
            <a:r>
              <a:rPr lang="en-US" dirty="0" smtClean="0">
                <a:solidFill>
                  <a:srgbClr val="000000"/>
                </a:solidFill>
              </a:rPr>
              <a:t> </a:t>
            </a:r>
            <a:r>
              <a:rPr lang="en-US" dirty="0" err="1">
                <a:solidFill>
                  <a:srgbClr val="000000"/>
                </a:solidFill>
              </a:rPr>
              <a:t>çekilme</a:t>
            </a:r>
            <a:r>
              <a:rPr lang="en-US" dirty="0">
                <a:solidFill>
                  <a:srgbClr val="000000"/>
                </a:solidFill>
              </a:rPr>
              <a:t> </a:t>
            </a:r>
            <a:r>
              <a:rPr lang="en-US" dirty="0" err="1">
                <a:solidFill>
                  <a:srgbClr val="000000"/>
                </a:solidFill>
              </a:rPr>
              <a:t>belirtileri</a:t>
            </a:r>
            <a:r>
              <a:rPr lang="en-US" dirty="0">
                <a:solidFill>
                  <a:srgbClr val="000000"/>
                </a:solidFill>
              </a:rPr>
              <a:t>, </a:t>
            </a:r>
            <a:endParaRPr lang="en-US" dirty="0" smtClean="0">
              <a:solidFill>
                <a:srgbClr val="000000"/>
              </a:solidFill>
            </a:endParaRPr>
          </a:p>
          <a:p>
            <a:r>
              <a:rPr lang="tr-TR" dirty="0">
                <a:solidFill>
                  <a:srgbClr val="000000"/>
                </a:solidFill>
              </a:rPr>
              <a:t>ç</a:t>
            </a:r>
            <a:r>
              <a:rPr lang="en-US" dirty="0" err="1" smtClean="0">
                <a:solidFill>
                  <a:srgbClr val="000000"/>
                </a:solidFill>
              </a:rPr>
              <a:t>atışma</a:t>
            </a:r>
            <a:r>
              <a:rPr lang="en-US" dirty="0" smtClean="0">
                <a:solidFill>
                  <a:srgbClr val="000000"/>
                </a:solidFill>
              </a:rPr>
              <a:t> </a:t>
            </a:r>
          </a:p>
          <a:p>
            <a:r>
              <a:rPr lang="en-US" dirty="0" err="1" smtClean="0">
                <a:solidFill>
                  <a:srgbClr val="000000"/>
                </a:solidFill>
              </a:rPr>
              <a:t>nüksetme</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875349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Siber mağduriyet durumunda yapılması gerekenler.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İlk yapması gereken Cumhuriyet Savcılığı´</a:t>
            </a:r>
            <a:r>
              <a:rPr lang="tr-TR" dirty="0" err="1" smtClean="0"/>
              <a:t>na</a:t>
            </a:r>
            <a:r>
              <a:rPr lang="tr-TR" dirty="0" smtClean="0"/>
              <a:t> durumu bildirmektir.</a:t>
            </a:r>
          </a:p>
          <a:p>
            <a:r>
              <a:rPr lang="tr-TR" dirty="0" smtClean="0"/>
              <a:t>155 Polis İmdat hattına ihbarda bulunulabilinir veya 155@</a:t>
            </a:r>
            <a:r>
              <a:rPr lang="tr-TR" dirty="0" err="1" smtClean="0"/>
              <a:t>iem</a:t>
            </a:r>
            <a:r>
              <a:rPr lang="tr-TR" dirty="0" smtClean="0"/>
              <a:t>.gov.tr adlı e-mail adresine mesaj gönderilebilinir.</a:t>
            </a:r>
          </a:p>
          <a:p>
            <a:r>
              <a:rPr lang="tr-TR" dirty="0" smtClean="0"/>
              <a:t>Her il veya bölgedeki Bilişim Suçları ve Sistemleri Şube Müdürlüğü´nün telefonunu aranarak şikayet edilebilir</a:t>
            </a:r>
          </a:p>
          <a:p>
            <a:r>
              <a:rPr lang="tr-TR" dirty="0" smtClean="0"/>
              <a:t>İnternet üzerinden karşılaşılan, internetten intihara yönlendirme, çocukların cinsel istismarı, uyuşturucu madde kullanılmasını kolaylaştırma, müstehcenlik, hakaret, taciz gibi suçlar için ise doğrudan Telekomünikasyon İletişim Başkanlığına ihbarda bulunmak gerekmektedir.</a:t>
            </a:r>
            <a:endParaRPr lang="tr-TR" dirty="0"/>
          </a:p>
        </p:txBody>
      </p:sp>
    </p:spTree>
    <p:extLst>
      <p:ext uri="{BB962C8B-B14F-4D97-AF65-F5344CB8AC3E}">
        <p14:creationId xmlns:p14="http://schemas.microsoft.com/office/powerpoint/2010/main" val="27210832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lstStyle/>
          <a:p>
            <a:endParaRPr lang="en-US" smtClean="0"/>
          </a:p>
        </p:txBody>
      </p:sp>
      <p:pic>
        <p:nvPicPr>
          <p:cNvPr id="72707" name="Picture 2"/>
          <p:cNvPicPr>
            <a:picLocks noChangeAspect="1" noChangeArrowheads="1"/>
          </p:cNvPicPr>
          <p:nvPr/>
        </p:nvPicPr>
        <p:blipFill>
          <a:blip r:embed="rId2"/>
          <a:srcRect/>
          <a:stretch>
            <a:fillRect/>
          </a:stretch>
        </p:blipFill>
        <p:spPr bwMode="auto">
          <a:xfrm>
            <a:off x="0" y="-17463"/>
            <a:ext cx="9144000" cy="6875463"/>
          </a:xfrm>
          <a:prstGeom prst="rect">
            <a:avLst/>
          </a:prstGeom>
          <a:noFill/>
          <a:ln w="9525">
            <a:noFill/>
            <a:miter lim="800000"/>
            <a:headEnd/>
            <a:tailEnd/>
          </a:ln>
        </p:spPr>
      </p:pic>
      <p:sp>
        <p:nvSpPr>
          <p:cNvPr id="6" name="Rectangle 5"/>
          <p:cNvSpPr/>
          <p:nvPr/>
        </p:nvSpPr>
        <p:spPr>
          <a:xfrm rot="20299504">
            <a:off x="2254250" y="1344613"/>
            <a:ext cx="1703388" cy="646112"/>
          </a:xfrm>
          <a:prstGeom prst="rect">
            <a:avLst/>
          </a:prstGeom>
        </p:spPr>
        <p:txBody>
          <a:bodyPr>
            <a:spAutoFit/>
          </a:bodyPr>
          <a:lstStyle/>
          <a:p>
            <a:pPr>
              <a:defRPr/>
            </a:pPr>
            <a:r>
              <a:rPr lang="tr-TR" sz="3600" b="1" dirty="0">
                <a:effectLst>
                  <a:outerShdw blurRad="38100" dist="38100" dir="2700000" algn="tl">
                    <a:srgbClr val="000000">
                      <a:alpha val="43137"/>
                    </a:srgbClr>
                  </a:outerShdw>
                </a:effectLst>
                <a:cs typeface="+mn-cs"/>
              </a:rPr>
              <a:t>AMAN</a:t>
            </a:r>
            <a:endParaRPr lang="tr-TR" sz="3600" dirty="0">
              <a:cs typeface="+mn-cs"/>
            </a:endParaRPr>
          </a:p>
        </p:txBody>
      </p:sp>
      <p:sp>
        <p:nvSpPr>
          <p:cNvPr id="7" name="Rectangle 6"/>
          <p:cNvSpPr/>
          <p:nvPr/>
        </p:nvSpPr>
        <p:spPr>
          <a:xfrm rot="1228539">
            <a:off x="5057775" y="1363663"/>
            <a:ext cx="1893888" cy="646112"/>
          </a:xfrm>
          <a:prstGeom prst="rect">
            <a:avLst/>
          </a:prstGeom>
        </p:spPr>
        <p:txBody>
          <a:bodyPr wrap="none">
            <a:spAutoFit/>
          </a:bodyPr>
          <a:lstStyle/>
          <a:p>
            <a:pPr>
              <a:defRPr/>
            </a:pPr>
            <a:r>
              <a:rPr lang="tr-TR" sz="3600" b="1" dirty="0">
                <a:effectLst>
                  <a:outerShdw blurRad="38100" dist="38100" dir="2700000" algn="tl">
                    <a:srgbClr val="000000">
                      <a:alpha val="43137"/>
                    </a:srgbClr>
                  </a:outerShdw>
                </a:effectLst>
                <a:cs typeface="+mn-cs"/>
              </a:rPr>
              <a:t>DİKKAT</a:t>
            </a:r>
            <a:endParaRPr lang="tr-TR" sz="3600" dirty="0">
              <a:cs typeface="+mn-cs"/>
            </a:endParaRPr>
          </a:p>
        </p:txBody>
      </p:sp>
    </p:spTree>
    <p:extLst>
      <p:ext uri="{BB962C8B-B14F-4D97-AF65-F5344CB8AC3E}">
        <p14:creationId xmlns:p14="http://schemas.microsoft.com/office/powerpoint/2010/main" val="3322363017"/>
      </p:ext>
    </p:extLst>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825" y="404813"/>
            <a:ext cx="8424863" cy="1123950"/>
          </a:xfrm>
        </p:spPr>
        <p:txBody>
          <a:bodyPr rtlCol="0">
            <a:normAutofit fontScale="90000"/>
          </a:bodyPr>
          <a:lstStyle/>
          <a:p>
            <a:pPr marL="274320" indent="-274320" fontAlgn="auto">
              <a:spcBef>
                <a:spcPct val="20000"/>
              </a:spcBef>
              <a:spcAft>
                <a:spcPts val="0"/>
              </a:spcAft>
              <a:defRPr/>
            </a:pPr>
            <a:r>
              <a:rPr lang="tr-TR" sz="1300" b="1" dirty="0" smtClean="0">
                <a:solidFill>
                  <a:srgbClr val="0F6FC6"/>
                </a:solidFill>
                <a:latin typeface="Century" pitchFamily="18" charset="0"/>
                <a:ea typeface="+mn-ea"/>
                <a:cs typeface="+mn-cs"/>
              </a:rPr>
              <a:t> </a:t>
            </a:r>
            <a:r>
              <a:rPr lang="tr-TR" sz="5300" b="1" dirty="0" smtClean="0">
                <a:latin typeface="Calibri"/>
                <a:ea typeface="+mn-ea"/>
                <a:cs typeface="+mn-cs"/>
              </a:rPr>
              <a:t>İNTERNETİ VE SOSYAL MEDYAYI GÜVENLİ KULLANMA</a:t>
            </a:r>
            <a:r>
              <a:rPr lang="tr-TR" sz="5300" b="1" dirty="0" smtClean="0">
                <a:solidFill>
                  <a:prstClr val="black"/>
                </a:solidFill>
                <a:latin typeface="Calibri"/>
                <a:ea typeface="+mn-ea"/>
                <a:cs typeface="+mn-cs"/>
              </a:rPr>
              <a:t/>
            </a:r>
            <a:br>
              <a:rPr lang="tr-TR" sz="5300" b="1" dirty="0" smtClean="0">
                <a:solidFill>
                  <a:prstClr val="black"/>
                </a:solidFill>
                <a:latin typeface="Calibri"/>
                <a:ea typeface="+mn-ea"/>
                <a:cs typeface="+mn-cs"/>
              </a:rPr>
            </a:br>
            <a:endParaRPr lang="tr-TR" dirty="0"/>
          </a:p>
        </p:txBody>
      </p:sp>
      <p:pic>
        <p:nvPicPr>
          <p:cNvPr id="50179" name="Picture 2" descr="http://www.jimguckin.com/wp-content/uploads/2011/05/Website-Safe-Browsing-Reports.jpg"/>
          <p:cNvPicPr>
            <a:picLocks noChangeAspect="1" noChangeArrowheads="1"/>
          </p:cNvPicPr>
          <p:nvPr/>
        </p:nvPicPr>
        <p:blipFill>
          <a:blip r:embed="rId2"/>
          <a:srcRect/>
          <a:stretch>
            <a:fillRect/>
          </a:stretch>
        </p:blipFill>
        <p:spPr bwMode="auto">
          <a:xfrm>
            <a:off x="2397648" y="1475444"/>
            <a:ext cx="3455988" cy="4064000"/>
          </a:xfrm>
          <a:prstGeom prst="rect">
            <a:avLst/>
          </a:prstGeom>
          <a:noFill/>
          <a:ln w="9525">
            <a:noFill/>
            <a:miter lim="800000"/>
            <a:headEnd/>
            <a:tailEnd/>
          </a:ln>
        </p:spPr>
      </p:pic>
    </p:spTree>
    <p:extLst>
      <p:ext uri="{BB962C8B-B14F-4D97-AF65-F5344CB8AC3E}">
        <p14:creationId xmlns:p14="http://schemas.microsoft.com/office/powerpoint/2010/main" val="1388422334"/>
      </p:ext>
    </p:extLst>
  </p:cSld>
  <p:clrMapOvr>
    <a:masterClrMapping/>
  </p:clrMapOvr>
  <p:transition>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fontAlgn="auto">
              <a:spcAft>
                <a:spcPts val="0"/>
              </a:spcAft>
              <a:defRPr/>
            </a:pPr>
            <a:r>
              <a:rPr sz="4400" b="1" dirty="0" smtClean="0">
                <a:latin typeface="+mn-lt"/>
              </a:rPr>
              <a:t> NEDEN ÖNEMLİ?</a:t>
            </a:r>
            <a:endParaRPr sz="4400" dirty="0">
              <a:latin typeface="+mn-lt"/>
            </a:endParaRPr>
          </a:p>
        </p:txBody>
      </p:sp>
      <p:pic>
        <p:nvPicPr>
          <p:cNvPr id="51203" name="Picture 2"/>
          <p:cNvPicPr>
            <a:picLocks noGrp="1" noChangeAspect="1" noChangeArrowheads="1"/>
          </p:cNvPicPr>
          <p:nvPr>
            <p:ph sz="quarter" idx="1"/>
          </p:nvPr>
        </p:nvPicPr>
        <p:blipFill>
          <a:blip r:embed="rId2"/>
          <a:srcRect/>
          <a:stretch>
            <a:fillRect/>
          </a:stretch>
        </p:blipFill>
        <p:spPr>
          <a:xfrm>
            <a:off x="1259632" y="1654530"/>
            <a:ext cx="6264275" cy="4176712"/>
          </a:xfrm>
        </p:spPr>
      </p:pic>
    </p:spTree>
    <p:extLst>
      <p:ext uri="{BB962C8B-B14F-4D97-AF65-F5344CB8AC3E}">
        <p14:creationId xmlns:p14="http://schemas.microsoft.com/office/powerpoint/2010/main" val="2785868969"/>
      </p:ext>
    </p:extLst>
  </p:cSld>
  <p:clrMapOvr>
    <a:masterClrMapping/>
  </p:clrMapOvr>
  <p:transition>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a:srcRect l="29562" r="29562"/>
          <a:stretch>
            <a:fillRect/>
          </a:stretch>
        </p:blipFill>
        <p:spPr bwMode="auto">
          <a:xfrm>
            <a:off x="395536" y="897927"/>
            <a:ext cx="3852862" cy="4735513"/>
          </a:xfrm>
          <a:prstGeom prst="rect">
            <a:avLst/>
          </a:prstGeom>
          <a:noFill/>
          <a:ln w="9525">
            <a:noFill/>
            <a:miter lim="800000"/>
            <a:headEnd/>
            <a:tailEnd/>
          </a:ln>
        </p:spPr>
      </p:pic>
      <p:sp>
        <p:nvSpPr>
          <p:cNvPr id="52227" name="Rectangle 5"/>
          <p:cNvSpPr>
            <a:spLocks noChangeArrowheads="1"/>
          </p:cNvSpPr>
          <p:nvPr/>
        </p:nvSpPr>
        <p:spPr bwMode="auto">
          <a:xfrm>
            <a:off x="4659572" y="910586"/>
            <a:ext cx="3995737" cy="5016500"/>
          </a:xfrm>
          <a:prstGeom prst="rect">
            <a:avLst/>
          </a:prstGeom>
          <a:noFill/>
          <a:ln w="9525">
            <a:noFill/>
            <a:miter lim="800000"/>
            <a:headEnd/>
            <a:tailEnd/>
          </a:ln>
        </p:spPr>
        <p:txBody>
          <a:bodyPr>
            <a:spAutoFit/>
          </a:bodyPr>
          <a:lstStyle/>
          <a:p>
            <a:pPr algn="just"/>
            <a:r>
              <a:rPr lang="tr-TR" sz="2000" b="1" dirty="0">
                <a:solidFill>
                  <a:srgbClr val="000000"/>
                </a:solidFill>
                <a:latin typeface="Calibri" pitchFamily="34" charset="0"/>
              </a:rPr>
              <a:t>Katiliyle ‘Chat’ yaparken tanıştı;</a:t>
            </a:r>
          </a:p>
          <a:p>
            <a:pPr algn="just"/>
            <a:r>
              <a:rPr lang="tr-TR" sz="2000" b="1" dirty="0">
                <a:solidFill>
                  <a:srgbClr val="000000"/>
                </a:solidFill>
                <a:latin typeface="Calibri" pitchFamily="34" charset="0"/>
              </a:rPr>
              <a:t>A.K, internette tanıştığı ve bir süre </a:t>
            </a:r>
            <a:r>
              <a:rPr lang="tr-TR" sz="2000" b="1" dirty="0" err="1">
                <a:solidFill>
                  <a:srgbClr val="000000"/>
                </a:solidFill>
                <a:latin typeface="Calibri" pitchFamily="34" charset="0"/>
              </a:rPr>
              <a:t>chatleştikten</a:t>
            </a:r>
            <a:r>
              <a:rPr lang="tr-TR" sz="2000" b="1" dirty="0">
                <a:solidFill>
                  <a:srgbClr val="000000"/>
                </a:solidFill>
                <a:latin typeface="Calibri" pitchFamily="34" charset="0"/>
              </a:rPr>
              <a:t> sonra yüz yüze görüştüğü katil zanlısı S.S. tarafından  evinde  bıçaklanarak  </a:t>
            </a:r>
            <a:r>
              <a:rPr lang="tr-TR" sz="2000" b="1" dirty="0" err="1">
                <a:solidFill>
                  <a:srgbClr val="000000"/>
                </a:solidFill>
                <a:latin typeface="Calibri" pitchFamily="34" charset="0"/>
              </a:rPr>
              <a:t>öldürülmüştür.Hırsızlıktan</a:t>
            </a:r>
            <a:r>
              <a:rPr lang="tr-TR" sz="2000" b="1" dirty="0">
                <a:solidFill>
                  <a:srgbClr val="000000"/>
                </a:solidFill>
                <a:latin typeface="Calibri" pitchFamily="34" charset="0"/>
              </a:rPr>
              <a:t>   sabıkası bulunan S.S, A.K. ile  İnternetten  sohbet  ettiğini, zaman zaman da yüz yüze görüştüklerini belirtmiş ve suçlamaları kabul etmemiştir. Ancak, polisin evde bulduğu ve </a:t>
            </a:r>
            <a:r>
              <a:rPr lang="tr-TR" sz="2000" b="1" dirty="0" err="1">
                <a:solidFill>
                  <a:srgbClr val="000000"/>
                </a:solidFill>
                <a:latin typeface="Calibri" pitchFamily="34" charset="0"/>
              </a:rPr>
              <a:t>S.S.’ye</a:t>
            </a:r>
            <a:r>
              <a:rPr lang="tr-TR" sz="2000" b="1" dirty="0">
                <a:solidFill>
                  <a:srgbClr val="000000"/>
                </a:solidFill>
                <a:latin typeface="Calibri" pitchFamily="34" charset="0"/>
              </a:rPr>
              <a:t> ait olduğu tespit edilen parmak izleri ve saç kılları, suçu işlediğini  ortaya çıkarmıştır.</a:t>
            </a:r>
          </a:p>
          <a:p>
            <a:pPr algn="just"/>
            <a:endParaRPr lang="tr-TR" sz="2000" b="1" dirty="0">
              <a:solidFill>
                <a:srgbClr val="000000"/>
              </a:solidFill>
              <a:latin typeface="Calibri" pitchFamily="34" charset="0"/>
            </a:endParaRPr>
          </a:p>
          <a:p>
            <a:pPr algn="r"/>
            <a:r>
              <a:rPr lang="tr-TR" sz="2000" b="1" dirty="0">
                <a:solidFill>
                  <a:srgbClr val="000000"/>
                </a:solidFill>
                <a:latin typeface="Calibri" pitchFamily="34" charset="0"/>
              </a:rPr>
              <a:t>Sabah, 26.02.2006</a:t>
            </a:r>
          </a:p>
        </p:txBody>
      </p:sp>
    </p:spTree>
    <p:extLst>
      <p:ext uri="{BB962C8B-B14F-4D97-AF65-F5344CB8AC3E}">
        <p14:creationId xmlns:p14="http://schemas.microsoft.com/office/powerpoint/2010/main" val="1662452262"/>
      </p:ext>
    </p:extLst>
  </p:cSld>
  <p:clrMapOvr>
    <a:masterClrMapping/>
  </p:clrMapOvr>
  <p:transition>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2"/>
          <a:srcRect/>
          <a:stretch>
            <a:fillRect/>
          </a:stretch>
        </p:blipFill>
        <p:spPr bwMode="auto">
          <a:xfrm>
            <a:off x="684213" y="404813"/>
            <a:ext cx="3111500" cy="5208587"/>
          </a:xfrm>
          <a:prstGeom prst="rect">
            <a:avLst/>
          </a:prstGeom>
          <a:noFill/>
          <a:ln w="9525">
            <a:noFill/>
            <a:miter lim="800000"/>
            <a:headEnd/>
            <a:tailEnd/>
          </a:ln>
        </p:spPr>
      </p:pic>
      <p:sp>
        <p:nvSpPr>
          <p:cNvPr id="53251" name="Rectangle 3"/>
          <p:cNvSpPr>
            <a:spLocks noChangeArrowheads="1"/>
          </p:cNvSpPr>
          <p:nvPr/>
        </p:nvSpPr>
        <p:spPr bwMode="auto">
          <a:xfrm>
            <a:off x="4356100" y="333375"/>
            <a:ext cx="3762375" cy="400050"/>
          </a:xfrm>
          <a:prstGeom prst="rect">
            <a:avLst/>
          </a:prstGeom>
          <a:noFill/>
          <a:ln w="9525">
            <a:noFill/>
            <a:miter lim="800000"/>
            <a:headEnd/>
            <a:tailEnd/>
          </a:ln>
        </p:spPr>
        <p:txBody>
          <a:bodyPr wrap="none">
            <a:spAutoFit/>
          </a:bodyPr>
          <a:lstStyle/>
          <a:p>
            <a:r>
              <a:rPr lang="tr-TR" sz="2000" b="1" dirty="0">
                <a:solidFill>
                  <a:srgbClr val="00B158"/>
                </a:solidFill>
                <a:latin typeface="Calibri" pitchFamily="34" charset="0"/>
              </a:rPr>
              <a:t>KİMSE BİZİ HASTA ETMESİN İÇİN</a:t>
            </a:r>
            <a:r>
              <a:rPr lang="tr-TR" b="1" dirty="0">
                <a:solidFill>
                  <a:srgbClr val="00B158"/>
                </a:solidFill>
                <a:latin typeface="Calibri" pitchFamily="34" charset="0"/>
              </a:rPr>
              <a:t>…</a:t>
            </a:r>
          </a:p>
        </p:txBody>
      </p:sp>
      <p:sp>
        <p:nvSpPr>
          <p:cNvPr id="53252" name="Rectangle 4"/>
          <p:cNvSpPr>
            <a:spLocks noChangeArrowheads="1"/>
          </p:cNvSpPr>
          <p:nvPr/>
        </p:nvSpPr>
        <p:spPr bwMode="auto">
          <a:xfrm>
            <a:off x="4211638" y="908050"/>
            <a:ext cx="4681537" cy="4327525"/>
          </a:xfrm>
          <a:prstGeom prst="rect">
            <a:avLst/>
          </a:prstGeom>
          <a:noFill/>
          <a:ln w="9525">
            <a:noFill/>
            <a:miter lim="800000"/>
            <a:headEnd/>
            <a:tailEnd/>
          </a:ln>
        </p:spPr>
        <p:txBody>
          <a:bodyPr>
            <a:spAutoFit/>
          </a:bodyPr>
          <a:lstStyle/>
          <a:p>
            <a:pPr algn="just">
              <a:spcBef>
                <a:spcPct val="20000"/>
              </a:spcBef>
              <a:buClr>
                <a:srgbClr val="0BD0D9"/>
              </a:buClr>
              <a:buSzPct val="95000"/>
            </a:pPr>
            <a:r>
              <a:rPr lang="tr-TR" sz="1600" b="1">
                <a:solidFill>
                  <a:srgbClr val="000000"/>
                </a:solidFill>
                <a:latin typeface="Calibri" pitchFamily="34" charset="0"/>
              </a:rPr>
              <a:t>Son anda ailesi kurtardı;</a:t>
            </a:r>
          </a:p>
          <a:p>
            <a:pPr algn="just">
              <a:spcBef>
                <a:spcPct val="20000"/>
              </a:spcBef>
              <a:buClr>
                <a:srgbClr val="0BD0D9"/>
              </a:buClr>
              <a:buSzPct val="95000"/>
            </a:pPr>
            <a:r>
              <a:rPr lang="tr-TR" sz="1600" b="1">
                <a:solidFill>
                  <a:srgbClr val="000000"/>
                </a:solidFill>
                <a:latin typeface="Calibri" pitchFamily="34" charset="0"/>
              </a:rPr>
              <a:t>Yabancı dil ağırlıklı eğitim veren özel bir kolejin 12 yaşındaki başarılı öğrencisine, ebeveyni  derslerinde yardımcı olması için bilgisayar ve İnternet erişimi satın alır. Bir süre sonra kızlarındaki aşırı uykusuzluk,  derslerine çalışmama ve hırçın davranışlar ebeveynin dikkatini çeker. Devam eden süreçte ebeveyn, kızının geceleri ev halkı yattıktan sonra sabahlara kadar İnternette tanıştığı kendisinden 28 yaş büyük birisiyle  müstehcen  içerikli İnternet sohbeti (Chat) yaptığını  tespit eder. Yine  bu öğrencinin , gizlice sohbet ettiği  kişiyi görmek için de yaşadığı şehre iki defa gittiği tespit edilmiştir. Hızlı bir şekilde önlem alan ebeveyn, kızını bu tehlikeden son anda kurtarmayı başarabilmiştir. Ancak, yaşanan bu olaylar adı geçen kız çocuğunun psikolojisini bozmuş ve derslerindeki başarısını da olumsuz etkilemiştir.</a:t>
            </a:r>
          </a:p>
        </p:txBody>
      </p:sp>
    </p:spTree>
    <p:extLst>
      <p:ext uri="{BB962C8B-B14F-4D97-AF65-F5344CB8AC3E}">
        <p14:creationId xmlns:p14="http://schemas.microsoft.com/office/powerpoint/2010/main" val="3703825366"/>
      </p:ext>
    </p:extLst>
  </p:cSld>
  <p:clrMapOvr>
    <a:masterClrMapping/>
  </p:clrMapOvr>
  <p:transition>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142875"/>
            <a:ext cx="8642350" cy="631825"/>
          </a:xfrm>
        </p:spPr>
        <p:txBody>
          <a:bodyPr rtlCol="0">
            <a:normAutofit fontScale="90000"/>
          </a:bodyPr>
          <a:lstStyle/>
          <a:p>
            <a:pPr fontAlgn="auto">
              <a:spcAft>
                <a:spcPts val="0"/>
              </a:spcAft>
              <a:defRPr/>
            </a:pPr>
            <a:r>
              <a:rPr sz="4000" b="1" spc="0" dirty="0" smtClean="0">
                <a:latin typeface="Calibri"/>
              </a:rPr>
              <a:t>KİMSENİN BİZİ KANDIRMAMASI İÇİN:</a:t>
            </a:r>
            <a:endParaRPr dirty="0"/>
          </a:p>
        </p:txBody>
      </p:sp>
      <p:sp>
        <p:nvSpPr>
          <p:cNvPr id="4" name="Content Placeholder 3"/>
          <p:cNvSpPr>
            <a:spLocks noGrp="1"/>
          </p:cNvSpPr>
          <p:nvPr>
            <p:ph sz="quarter" idx="1"/>
          </p:nvPr>
        </p:nvSpPr>
        <p:spPr>
          <a:xfrm>
            <a:off x="309417" y="1837975"/>
            <a:ext cx="4537075" cy="4463802"/>
          </a:xfrm>
        </p:spPr>
        <p:txBody>
          <a:bodyPr rtlCol="0">
            <a:normAutofit fontScale="92500" lnSpcReduction="20000"/>
          </a:bodyPr>
          <a:lstStyle/>
          <a:p>
            <a:pPr algn="just" fontAlgn="auto">
              <a:spcAft>
                <a:spcPts val="0"/>
              </a:spcAft>
              <a:buFont typeface="Arial" pitchFamily="34" charset="0"/>
              <a:buNone/>
              <a:defRPr/>
            </a:pPr>
            <a:r>
              <a:rPr lang="tr-TR" sz="2200" b="1" dirty="0" smtClean="0">
                <a:latin typeface="+mn-lt"/>
              </a:rPr>
              <a:t>İnternet üzerinden yapılan dolandırıcılık suçlarına bir yenisi daha eklendi.</a:t>
            </a:r>
          </a:p>
          <a:p>
            <a:pPr algn="just" fontAlgn="auto">
              <a:spcAft>
                <a:spcPts val="0"/>
              </a:spcAft>
              <a:buFont typeface="Arial" pitchFamily="34" charset="0"/>
              <a:buNone/>
              <a:defRPr/>
            </a:pPr>
            <a:endParaRPr lang="tr-TR" sz="2200" dirty="0" smtClean="0">
              <a:latin typeface="+mn-lt"/>
            </a:endParaRPr>
          </a:p>
          <a:p>
            <a:pPr algn="just" fontAlgn="auto">
              <a:spcAft>
                <a:spcPts val="0"/>
              </a:spcAft>
              <a:buFont typeface="Wingdings" pitchFamily="2" charset="2"/>
              <a:buChar char="v"/>
              <a:defRPr/>
            </a:pPr>
            <a:r>
              <a:rPr lang="tr-TR" sz="2200" dirty="0" smtClean="0">
                <a:latin typeface="+mn-lt"/>
              </a:rPr>
              <a:t>Akşam gazetesinden Deniz ÇİÇEK’in haberi:</a:t>
            </a:r>
          </a:p>
          <a:p>
            <a:pPr algn="just" fontAlgn="auto">
              <a:spcAft>
                <a:spcPts val="0"/>
              </a:spcAft>
              <a:buFont typeface="Wingdings" pitchFamily="2" charset="2"/>
              <a:buChar char="v"/>
              <a:defRPr/>
            </a:pPr>
            <a:r>
              <a:rPr lang="tr-TR" sz="2200" dirty="0" smtClean="0">
                <a:latin typeface="+mn-lt"/>
              </a:rPr>
              <a:t>Üç büyük bankanın  internet sitelerinin bire bir kopyasını hazırlayan dolandırıcılar, işlem yapmak için internete giren çok sayıda müşteriyi tuzağa düşürüp şifre, pin kodu ve hesap numarası gibi ‘kişiye özel’ bilgilere ulaştılar.</a:t>
            </a:r>
          </a:p>
          <a:p>
            <a:pPr algn="just" fontAlgn="auto">
              <a:spcAft>
                <a:spcPts val="0"/>
              </a:spcAft>
              <a:buFont typeface="Wingdings" pitchFamily="2" charset="2"/>
              <a:buChar char="v"/>
              <a:defRPr/>
            </a:pPr>
            <a:r>
              <a:rPr lang="tr-TR" sz="2200" dirty="0" smtClean="0">
                <a:latin typeface="+mn-lt"/>
              </a:rPr>
              <a:t>Bankanın internet sitesinde işlem yaptığını zanneden müşterilerin şifrelerini ve gizli bilgilerini ele geçiren kimliği meçhul kişiler, bu bilgilerle çok sayıda banka hesabını boşalttılar.</a:t>
            </a:r>
          </a:p>
          <a:p>
            <a:pPr fontAlgn="auto">
              <a:spcAft>
                <a:spcPts val="0"/>
              </a:spcAft>
              <a:buFont typeface="Arial" pitchFamily="34" charset="0"/>
              <a:buChar char="•"/>
              <a:defRPr/>
            </a:pPr>
            <a:endParaRPr lang="tr-TR" sz="2000" dirty="0"/>
          </a:p>
        </p:txBody>
      </p:sp>
      <p:pic>
        <p:nvPicPr>
          <p:cNvPr id="54276" name="Picture 2"/>
          <p:cNvPicPr>
            <a:picLocks noChangeAspect="1" noChangeArrowheads="1"/>
          </p:cNvPicPr>
          <p:nvPr/>
        </p:nvPicPr>
        <p:blipFill>
          <a:blip r:embed="rId2"/>
          <a:srcRect l="17242" t="5757" r="17630" b="9560"/>
          <a:stretch>
            <a:fillRect/>
          </a:stretch>
        </p:blipFill>
        <p:spPr bwMode="auto">
          <a:xfrm>
            <a:off x="4787900" y="1700213"/>
            <a:ext cx="4151313" cy="3535362"/>
          </a:xfrm>
          <a:prstGeom prst="rect">
            <a:avLst/>
          </a:prstGeom>
          <a:noFill/>
          <a:ln w="9525">
            <a:noFill/>
            <a:miter lim="800000"/>
            <a:headEnd/>
            <a:tailEnd/>
          </a:ln>
        </p:spPr>
      </p:pic>
    </p:spTree>
    <p:extLst>
      <p:ext uri="{BB962C8B-B14F-4D97-AF65-F5344CB8AC3E}">
        <p14:creationId xmlns:p14="http://schemas.microsoft.com/office/powerpoint/2010/main" val="160759109"/>
      </p:ext>
    </p:extLst>
  </p:cSld>
  <p:clrMapOvr>
    <a:masterClrMapping/>
  </p:clrMapOvr>
  <p:transition>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2349500"/>
            <a:ext cx="8229600" cy="1143000"/>
          </a:xfrm>
        </p:spPr>
        <p:txBody>
          <a:bodyPr rtlCol="0">
            <a:noAutofit/>
          </a:bodyPr>
          <a:lstStyle/>
          <a:p>
            <a:pPr fontAlgn="auto">
              <a:spcAft>
                <a:spcPts val="0"/>
              </a:spcAft>
              <a:defRPr/>
            </a:pPr>
            <a:r>
              <a:rPr lang="tr-TR" sz="7200" b="1" dirty="0" smtClean="0">
                <a:ln w="635">
                  <a:noFill/>
                </a:ln>
                <a:solidFill>
                  <a:schemeClr val="accent6">
                    <a:lumMod val="75000"/>
                  </a:schemeClr>
                </a:solidFill>
                <a:effectLst>
                  <a:outerShdw blurRad="38100" dist="38100" dir="2700000" algn="tl">
                    <a:srgbClr val="000000">
                      <a:alpha val="43137"/>
                    </a:srgbClr>
                  </a:outerShdw>
                </a:effectLst>
                <a:latin typeface="Calibri"/>
              </a:rPr>
              <a:t>NE YAPMALI?</a:t>
            </a:r>
            <a:endParaRPr lang="tr-TR" sz="72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505655"/>
      </p:ext>
    </p:extLst>
  </p:cSld>
  <p:clrMapOvr>
    <a:masterClrMapping/>
  </p:clrMapOvr>
  <p:transition>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857232"/>
            <a:ext cx="8207375"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KAPI KİLİTLİ YA MODEM? </a:t>
            </a:r>
            <a:br>
              <a:rPr sz="4400" b="1" spc="0" dirty="0" smtClean="0">
                <a:latin typeface="Calibri"/>
                <a:ea typeface="+mn-ea"/>
                <a:cs typeface="+mn-cs"/>
              </a:rPr>
            </a:br>
            <a:endParaRPr dirty="0"/>
          </a:p>
        </p:txBody>
      </p:sp>
      <p:pic>
        <p:nvPicPr>
          <p:cNvPr id="56323" name="Picture 2"/>
          <p:cNvPicPr>
            <a:picLocks noGrp="1" noChangeAspect="1" noChangeArrowheads="1"/>
          </p:cNvPicPr>
          <p:nvPr>
            <p:ph sz="quarter" idx="1"/>
          </p:nvPr>
        </p:nvPicPr>
        <p:blipFill>
          <a:blip r:embed="rId2"/>
          <a:srcRect l="15094" t="10129" r="13345" b="7060"/>
          <a:stretch>
            <a:fillRect/>
          </a:stretch>
        </p:blipFill>
        <p:spPr>
          <a:xfrm>
            <a:off x="2411760" y="2564904"/>
            <a:ext cx="4048125" cy="3463925"/>
          </a:xfrm>
        </p:spPr>
      </p:pic>
    </p:spTree>
    <p:extLst>
      <p:ext uri="{BB962C8B-B14F-4D97-AF65-F5344CB8AC3E}">
        <p14:creationId xmlns:p14="http://schemas.microsoft.com/office/powerpoint/2010/main" val="4109074087"/>
      </p:ext>
    </p:extLst>
  </p:cSld>
  <p:clrMapOvr>
    <a:masterClrMapping/>
  </p:clrMapOvr>
  <p:transition>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8" y="664986"/>
            <a:ext cx="9144000" cy="631825"/>
          </a:xfrm>
        </p:spPr>
        <p:txBody>
          <a:bodyPr rtlCol="0">
            <a:normAutofit fontScale="90000"/>
          </a:bodyPr>
          <a:lstStyle/>
          <a:p>
            <a:pPr fontAlgn="auto">
              <a:spcAft>
                <a:spcPts val="0"/>
              </a:spcAft>
              <a:defRPr/>
            </a:pPr>
            <a:r>
              <a:rPr sz="4400" b="1" spc="0" dirty="0" smtClean="0">
                <a:latin typeface="Calibri"/>
                <a:ea typeface="+mn-ea"/>
                <a:cs typeface="+mn-cs"/>
              </a:rPr>
              <a:t>HER ŞEYİ PAYLAŞIRIM,ŞİFREMİ ASLA!</a:t>
            </a:r>
            <a:endParaRPr dirty="0"/>
          </a:p>
        </p:txBody>
      </p:sp>
      <p:pic>
        <p:nvPicPr>
          <p:cNvPr id="57347" name="Picture 2" descr="http://www.toptenreviews.com/i/rev/site/cms/category_headers/839-h_main.png"/>
          <p:cNvPicPr>
            <a:picLocks noGrp="1" noChangeAspect="1" noChangeArrowheads="1"/>
          </p:cNvPicPr>
          <p:nvPr>
            <p:ph sz="quarter" idx="1"/>
          </p:nvPr>
        </p:nvPicPr>
        <p:blipFill>
          <a:blip r:embed="rId2"/>
          <a:srcRect l="22945" r="22945"/>
          <a:stretch>
            <a:fillRect/>
          </a:stretch>
        </p:blipFill>
        <p:spPr>
          <a:xfrm>
            <a:off x="2915816" y="1484784"/>
            <a:ext cx="3816350" cy="4968875"/>
          </a:xfrm>
        </p:spPr>
      </p:pic>
    </p:spTree>
    <p:extLst>
      <p:ext uri="{BB962C8B-B14F-4D97-AF65-F5344CB8AC3E}">
        <p14:creationId xmlns:p14="http://schemas.microsoft.com/office/powerpoint/2010/main" val="171761995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Belirtiler</a:t>
            </a:r>
            <a:endParaRPr lang="en-US" dirty="0"/>
          </a:p>
        </p:txBody>
      </p:sp>
      <p:sp>
        <p:nvSpPr>
          <p:cNvPr id="3" name="Content Placeholder 2"/>
          <p:cNvSpPr>
            <a:spLocks noGrp="1"/>
          </p:cNvSpPr>
          <p:nvPr>
            <p:ph idx="1"/>
          </p:nvPr>
        </p:nvSpPr>
        <p:spPr/>
        <p:txBody>
          <a:bodyPr/>
          <a:lstStyle/>
          <a:p>
            <a:pPr lvl="1"/>
            <a:r>
              <a:rPr lang="en-US" dirty="0" err="1" smtClean="0">
                <a:solidFill>
                  <a:srgbClr val="000000"/>
                </a:solidFill>
              </a:rPr>
              <a:t>Takıntı</a:t>
            </a:r>
            <a:endParaRPr lang="en-US" dirty="0" smtClean="0">
              <a:solidFill>
                <a:srgbClr val="000000"/>
              </a:solidFill>
            </a:endParaRPr>
          </a:p>
          <a:p>
            <a:pPr lvl="1"/>
            <a:r>
              <a:rPr lang="en-US" dirty="0" err="1" smtClean="0">
                <a:solidFill>
                  <a:srgbClr val="000000"/>
                </a:solidFill>
              </a:rPr>
              <a:t>Kontrol</a:t>
            </a:r>
            <a:r>
              <a:rPr lang="en-US" dirty="0" smtClean="0">
                <a:solidFill>
                  <a:srgbClr val="000000"/>
                </a:solidFill>
              </a:rPr>
              <a:t> </a:t>
            </a:r>
            <a:r>
              <a:rPr lang="en-US" dirty="0" err="1" smtClean="0">
                <a:solidFill>
                  <a:srgbClr val="000000"/>
                </a:solidFill>
              </a:rPr>
              <a:t>kaybı</a:t>
            </a:r>
            <a:endParaRPr lang="en-US" dirty="0" smtClean="0">
              <a:solidFill>
                <a:srgbClr val="000000"/>
              </a:solidFill>
            </a:endParaRPr>
          </a:p>
          <a:p>
            <a:pPr lvl="1"/>
            <a:r>
              <a:rPr lang="en-US" dirty="0" err="1" smtClean="0">
                <a:solidFill>
                  <a:srgbClr val="000000"/>
                </a:solidFill>
              </a:rPr>
              <a:t>Olumsuz</a:t>
            </a:r>
            <a:r>
              <a:rPr lang="en-US" dirty="0" smtClean="0">
                <a:solidFill>
                  <a:srgbClr val="000000"/>
                </a:solidFill>
              </a:rPr>
              <a:t> </a:t>
            </a:r>
            <a:r>
              <a:rPr lang="en-US" dirty="0" err="1" smtClean="0">
                <a:solidFill>
                  <a:srgbClr val="000000"/>
                </a:solidFill>
              </a:rPr>
              <a:t>sonuçlar</a:t>
            </a:r>
            <a:endParaRPr lang="en-US" dirty="0" smtClean="0">
              <a:solidFill>
                <a:srgbClr val="000000"/>
              </a:solidFill>
            </a:endParaRPr>
          </a:p>
          <a:p>
            <a:pPr lvl="1"/>
            <a:r>
              <a:rPr lang="en-US" dirty="0" err="1" smtClean="0">
                <a:solidFill>
                  <a:srgbClr val="000000"/>
                </a:solidFill>
              </a:rPr>
              <a:t>İnkar</a:t>
            </a: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63599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1296988"/>
          </a:xfrm>
        </p:spPr>
        <p:txBody>
          <a:bodyPr rtlCol="0">
            <a:normAutofit fontScale="90000"/>
          </a:bodyPr>
          <a:lstStyle/>
          <a:p>
            <a:pPr fontAlgn="auto">
              <a:spcAft>
                <a:spcPts val="0"/>
              </a:spcAft>
              <a:defRPr/>
            </a:pPr>
            <a:r>
              <a:rPr sz="4400" b="1" spc="0" dirty="0" smtClean="0">
                <a:latin typeface="Calibri"/>
                <a:ea typeface="+mn-ea"/>
                <a:cs typeface="+mn-cs"/>
              </a:rPr>
              <a:t>KOLAY YEM OLMAM,</a:t>
            </a:r>
            <a:r>
              <a:rPr lang="tr-TR" sz="4400" b="1" spc="0" dirty="0" smtClean="0">
                <a:latin typeface="Calibri"/>
                <a:ea typeface="+mn-ea"/>
                <a:cs typeface="+mn-cs"/>
              </a:rPr>
              <a:t/>
            </a:r>
            <a:br>
              <a:rPr lang="tr-TR" sz="4400" b="1" spc="0" dirty="0" smtClean="0">
                <a:latin typeface="Calibri"/>
                <a:ea typeface="+mn-ea"/>
                <a:cs typeface="+mn-cs"/>
              </a:rPr>
            </a:br>
            <a:r>
              <a:rPr sz="4400" b="1" spc="0" dirty="0" smtClean="0">
                <a:latin typeface="Calibri"/>
                <a:ea typeface="+mn-ea"/>
                <a:cs typeface="+mn-cs"/>
              </a:rPr>
              <a:t>ŞİFREMİ</a:t>
            </a:r>
            <a:r>
              <a:rPr lang="tr-TR" sz="4400" b="1" spc="0" dirty="0" smtClean="0">
                <a:latin typeface="Calibri"/>
                <a:ea typeface="+mn-ea"/>
                <a:cs typeface="+mn-cs"/>
              </a:rPr>
              <a:t> </a:t>
            </a:r>
            <a:r>
              <a:rPr sz="4400" b="1" spc="0" dirty="0" smtClean="0">
                <a:latin typeface="Calibri"/>
                <a:ea typeface="+mn-ea"/>
                <a:cs typeface="+mn-cs"/>
              </a:rPr>
              <a:t>ÇÖZEMEZSİN…</a:t>
            </a:r>
            <a:endParaRPr dirty="0"/>
          </a:p>
        </p:txBody>
      </p:sp>
      <p:pic>
        <p:nvPicPr>
          <p:cNvPr id="58371" name="Picture 2" descr="http://1.bp.blogspot.com/--xjClvn_DOI/TWSlaB9BqFI/AAAAAAAABDE/hNhtmFazLRg/s1600/2011-02-21_145341.jpg"/>
          <p:cNvPicPr>
            <a:picLocks noGrp="1" noChangeAspect="1" noChangeArrowheads="1"/>
          </p:cNvPicPr>
          <p:nvPr>
            <p:ph sz="quarter" idx="1"/>
          </p:nvPr>
        </p:nvPicPr>
        <p:blipFill>
          <a:blip r:embed="rId2"/>
          <a:srcRect/>
          <a:stretch>
            <a:fillRect/>
          </a:stretch>
        </p:blipFill>
        <p:spPr>
          <a:xfrm>
            <a:off x="2123728" y="1845238"/>
            <a:ext cx="4602163" cy="4024313"/>
          </a:xfrm>
        </p:spPr>
      </p:pic>
    </p:spTree>
    <p:extLst>
      <p:ext uri="{BB962C8B-B14F-4D97-AF65-F5344CB8AC3E}">
        <p14:creationId xmlns:p14="http://schemas.microsoft.com/office/powerpoint/2010/main" val="955475638"/>
      </p:ext>
    </p:extLst>
  </p:cSld>
  <p:clrMapOvr>
    <a:masterClrMapping/>
  </p:clrMapOvr>
  <p:transition>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81075"/>
            <a:ext cx="4572000" cy="4608513"/>
          </a:xfrm>
        </p:spPr>
        <p:txBody>
          <a:bodyPr rtlCol="0">
            <a:normAutofit/>
          </a:bodyPr>
          <a:lstStyle/>
          <a:p>
            <a:pPr fontAlgn="auto">
              <a:spcAft>
                <a:spcPts val="0"/>
              </a:spcAft>
              <a:defRPr/>
            </a:pPr>
            <a:r>
              <a:rPr sz="4400" b="1" spc="0" smtClean="0">
                <a:solidFill>
                  <a:srgbClr val="000000"/>
                </a:solidFill>
                <a:latin typeface="Calibri"/>
                <a:ea typeface="+mn-ea"/>
                <a:cs typeface="+mn-cs"/>
              </a:rPr>
              <a:t>İNTERNETTE </a:t>
            </a:r>
            <a:r>
              <a:rPr sz="4400" b="1" spc="0" smtClean="0">
                <a:solidFill>
                  <a:prstClr val="black"/>
                </a:solidFill>
                <a:latin typeface="Calibri"/>
                <a:ea typeface="+mn-ea"/>
                <a:cs typeface="+mn-cs"/>
              </a:rPr>
              <a:t/>
            </a:r>
            <a:br>
              <a:rPr sz="4400" b="1" spc="0" smtClean="0">
                <a:solidFill>
                  <a:prstClr val="black"/>
                </a:solidFill>
                <a:latin typeface="Calibri"/>
                <a:ea typeface="+mn-ea"/>
                <a:cs typeface="+mn-cs"/>
              </a:rPr>
            </a:br>
            <a:r>
              <a:rPr sz="4400" b="1" spc="0" smtClean="0">
                <a:solidFill>
                  <a:srgbClr val="FF0000"/>
                </a:solidFill>
                <a:latin typeface="Calibri"/>
                <a:ea typeface="+mn-ea"/>
                <a:cs typeface="+mn-cs"/>
              </a:rPr>
              <a:t>KİME </a:t>
            </a:r>
            <a:br>
              <a:rPr sz="4400" b="1" spc="0" smtClean="0">
                <a:solidFill>
                  <a:srgbClr val="FF0000"/>
                </a:solidFill>
                <a:latin typeface="Calibri"/>
                <a:ea typeface="+mn-ea"/>
                <a:cs typeface="+mn-cs"/>
              </a:rPr>
            </a:br>
            <a:r>
              <a:rPr sz="4400" b="1" spc="0" smtClean="0">
                <a:solidFill>
                  <a:srgbClr val="FF0000"/>
                </a:solidFill>
                <a:latin typeface="Calibri"/>
                <a:ea typeface="+mn-ea"/>
                <a:cs typeface="+mn-cs"/>
              </a:rPr>
              <a:t>NE </a:t>
            </a:r>
            <a:r>
              <a:rPr sz="4400" b="1" spc="0" smtClean="0">
                <a:solidFill>
                  <a:prstClr val="black"/>
                </a:solidFill>
                <a:latin typeface="Calibri"/>
                <a:ea typeface="+mn-ea"/>
                <a:cs typeface="+mn-cs"/>
              </a:rPr>
              <a:t/>
            </a:r>
            <a:br>
              <a:rPr sz="4400" b="1" spc="0" smtClean="0">
                <a:solidFill>
                  <a:prstClr val="black"/>
                </a:solidFill>
                <a:latin typeface="Calibri"/>
                <a:ea typeface="+mn-ea"/>
                <a:cs typeface="+mn-cs"/>
              </a:rPr>
            </a:br>
            <a:r>
              <a:rPr sz="4400" b="1" spc="0" smtClean="0">
                <a:solidFill>
                  <a:srgbClr val="000000"/>
                </a:solidFill>
                <a:latin typeface="Calibri"/>
                <a:ea typeface="+mn-ea"/>
                <a:cs typeface="+mn-cs"/>
              </a:rPr>
              <a:t>SÖYLÜYORUM, </a:t>
            </a:r>
            <a:r>
              <a:rPr sz="4400" b="1" spc="0" smtClean="0">
                <a:solidFill>
                  <a:prstClr val="black"/>
                </a:solidFill>
                <a:latin typeface="Calibri"/>
                <a:ea typeface="+mn-ea"/>
                <a:cs typeface="+mn-cs"/>
              </a:rPr>
              <a:t/>
            </a:r>
            <a:br>
              <a:rPr sz="4400" b="1" spc="0" smtClean="0">
                <a:solidFill>
                  <a:prstClr val="black"/>
                </a:solidFill>
                <a:latin typeface="Calibri"/>
                <a:ea typeface="+mn-ea"/>
                <a:cs typeface="+mn-cs"/>
              </a:rPr>
            </a:br>
            <a:r>
              <a:rPr sz="4400" b="1" spc="0" smtClean="0">
                <a:solidFill>
                  <a:srgbClr val="FF0000"/>
                </a:solidFill>
                <a:latin typeface="Calibri"/>
                <a:ea typeface="+mn-ea"/>
                <a:cs typeface="+mn-cs"/>
              </a:rPr>
              <a:t>KİMİNLE </a:t>
            </a:r>
            <a:br>
              <a:rPr sz="4400" b="1" spc="0" smtClean="0">
                <a:solidFill>
                  <a:srgbClr val="FF0000"/>
                </a:solidFill>
                <a:latin typeface="Calibri"/>
                <a:ea typeface="+mn-ea"/>
                <a:cs typeface="+mn-cs"/>
              </a:rPr>
            </a:br>
            <a:r>
              <a:rPr sz="4400" b="1" spc="0" smtClean="0">
                <a:solidFill>
                  <a:srgbClr val="FF0000"/>
                </a:solidFill>
                <a:latin typeface="Calibri"/>
                <a:ea typeface="+mn-ea"/>
                <a:cs typeface="+mn-cs"/>
              </a:rPr>
              <a:t>NE </a:t>
            </a:r>
            <a:r>
              <a:rPr sz="4400" b="1" spc="0" smtClean="0">
                <a:solidFill>
                  <a:prstClr val="black"/>
                </a:solidFill>
                <a:latin typeface="Calibri"/>
                <a:ea typeface="+mn-ea"/>
                <a:cs typeface="+mn-cs"/>
              </a:rPr>
              <a:t/>
            </a:r>
            <a:br>
              <a:rPr sz="4400" b="1" spc="0" smtClean="0">
                <a:solidFill>
                  <a:prstClr val="black"/>
                </a:solidFill>
                <a:latin typeface="Calibri"/>
                <a:ea typeface="+mn-ea"/>
                <a:cs typeface="+mn-cs"/>
              </a:rPr>
            </a:br>
            <a:r>
              <a:rPr sz="4400" b="1" spc="0" smtClean="0">
                <a:solidFill>
                  <a:srgbClr val="000000"/>
                </a:solidFill>
                <a:latin typeface="Calibri"/>
                <a:ea typeface="+mn-ea"/>
                <a:cs typeface="+mn-cs"/>
              </a:rPr>
              <a:t>KONUŞUYORUM?</a:t>
            </a:r>
            <a:endParaRPr/>
          </a:p>
        </p:txBody>
      </p:sp>
      <p:pic>
        <p:nvPicPr>
          <p:cNvPr id="59395" name="Picture 2"/>
          <p:cNvPicPr>
            <a:picLocks noGrp="1" noChangeAspect="1" noChangeArrowheads="1"/>
          </p:cNvPicPr>
          <p:nvPr>
            <p:ph sz="quarter" idx="1"/>
          </p:nvPr>
        </p:nvPicPr>
        <p:blipFill>
          <a:blip r:embed="rId2"/>
          <a:srcRect/>
          <a:stretch>
            <a:fillRect/>
          </a:stretch>
        </p:blipFill>
        <p:spPr>
          <a:xfrm>
            <a:off x="323850" y="981075"/>
            <a:ext cx="3819522" cy="4530725"/>
          </a:xfrm>
        </p:spPr>
      </p:pic>
    </p:spTree>
    <p:extLst>
      <p:ext uri="{BB962C8B-B14F-4D97-AF65-F5344CB8AC3E}">
        <p14:creationId xmlns:p14="http://schemas.microsoft.com/office/powerpoint/2010/main" val="1844853294"/>
      </p:ext>
    </p:extLst>
  </p:cSld>
  <p:clrMapOvr>
    <a:masterClrMapping/>
  </p:clrMapOvr>
  <p:transition>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631825"/>
          </a:xfrm>
        </p:spPr>
        <p:txBody>
          <a:bodyPr rtlCol="0">
            <a:normAutofit fontScale="90000"/>
          </a:bodyPr>
          <a:lstStyle/>
          <a:p>
            <a:pPr marL="274320" indent="-274320" fontAlgn="auto">
              <a:spcBef>
                <a:spcPct val="20000"/>
              </a:spcBef>
              <a:spcAft>
                <a:spcPts val="0"/>
              </a:spcAft>
              <a:defRPr/>
            </a:pPr>
            <a:r>
              <a:rPr sz="4000" b="1" spc="0" dirty="0" smtClean="0">
                <a:latin typeface="Calibri"/>
                <a:ea typeface="+mn-ea"/>
                <a:cs typeface="+mn-cs"/>
              </a:rPr>
              <a:t> </a:t>
            </a:r>
            <a:r>
              <a:rPr sz="4400" b="1" spc="0" dirty="0" smtClean="0">
                <a:latin typeface="Calibri"/>
                <a:ea typeface="+mn-ea"/>
                <a:cs typeface="+mn-cs"/>
              </a:rPr>
              <a:t>HERKES HER ŞEY’İMİ  BİLMESİN…</a:t>
            </a:r>
            <a:endParaRPr dirty="0"/>
          </a:p>
        </p:txBody>
      </p:sp>
      <p:pic>
        <p:nvPicPr>
          <p:cNvPr id="60419" name="Picture 2"/>
          <p:cNvPicPr>
            <a:picLocks noGrp="1" noChangeAspect="1" noChangeArrowheads="1"/>
          </p:cNvPicPr>
          <p:nvPr>
            <p:ph sz="quarter" idx="1"/>
          </p:nvPr>
        </p:nvPicPr>
        <p:blipFill>
          <a:blip r:embed="rId2"/>
          <a:srcRect/>
          <a:stretch>
            <a:fillRect/>
          </a:stretch>
        </p:blipFill>
        <p:spPr>
          <a:xfrm>
            <a:off x="1403350" y="1052513"/>
            <a:ext cx="6124575" cy="4629150"/>
          </a:xfrm>
        </p:spPr>
      </p:pic>
    </p:spTree>
    <p:extLst>
      <p:ext uri="{BB962C8B-B14F-4D97-AF65-F5344CB8AC3E}">
        <p14:creationId xmlns:p14="http://schemas.microsoft.com/office/powerpoint/2010/main" val="2220789054"/>
      </p:ext>
    </p:extLst>
  </p:cSld>
  <p:clrMapOvr>
    <a:masterClrMapping/>
  </p:clrMapOvr>
  <p:transition>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2875"/>
            <a:ext cx="8353425" cy="631825"/>
          </a:xfrm>
        </p:spPr>
        <p:txBody>
          <a:bodyPr rtlCol="0">
            <a:normAutofit fontScale="90000"/>
          </a:bodyPr>
          <a:lstStyle/>
          <a:p>
            <a:pPr fontAlgn="auto">
              <a:spcAft>
                <a:spcPts val="0"/>
              </a:spcAft>
              <a:defRPr/>
            </a:pPr>
            <a:r>
              <a:rPr sz="4400" b="1" spc="0" dirty="0" smtClean="0">
                <a:latin typeface="Calibri"/>
                <a:ea typeface="+mn-ea"/>
                <a:cs typeface="+mn-cs"/>
              </a:rPr>
              <a:t> SALDIRI ÇOK KORUMA ŞART...</a:t>
            </a:r>
            <a:endParaRPr dirty="0"/>
          </a:p>
        </p:txBody>
      </p:sp>
      <p:pic>
        <p:nvPicPr>
          <p:cNvPr id="61443" name="Picture 2"/>
          <p:cNvPicPr>
            <a:picLocks noGrp="1" noChangeAspect="1" noChangeArrowheads="1"/>
          </p:cNvPicPr>
          <p:nvPr>
            <p:ph sz="quarter" idx="1"/>
          </p:nvPr>
        </p:nvPicPr>
        <p:blipFill>
          <a:blip r:embed="rId2"/>
          <a:srcRect/>
          <a:stretch>
            <a:fillRect/>
          </a:stretch>
        </p:blipFill>
        <p:spPr>
          <a:xfrm>
            <a:off x="1824038" y="1125538"/>
            <a:ext cx="4692650" cy="4691062"/>
          </a:xfrm>
        </p:spPr>
      </p:pic>
    </p:spTree>
    <p:extLst>
      <p:ext uri="{BB962C8B-B14F-4D97-AF65-F5344CB8AC3E}">
        <p14:creationId xmlns:p14="http://schemas.microsoft.com/office/powerpoint/2010/main" val="732058116"/>
      </p:ext>
    </p:extLst>
  </p:cSld>
  <p:clrMapOvr>
    <a:masterClrMapping/>
  </p:clrMapOvr>
  <p:transition>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497887"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Kopya demek, bela demek...</a:t>
            </a:r>
            <a:r>
              <a:rPr sz="4400" b="1" spc="0" dirty="0" smtClean="0">
                <a:latin typeface="Viner Hand ITC" pitchFamily="66" charset="0"/>
                <a:ea typeface="+mn-ea"/>
                <a:cs typeface="+mn-cs"/>
              </a:rPr>
              <a:t/>
            </a:r>
            <a:br>
              <a:rPr sz="4400" b="1" spc="0" dirty="0" smtClean="0">
                <a:latin typeface="Viner Hand ITC" pitchFamily="66" charset="0"/>
                <a:ea typeface="+mn-ea"/>
                <a:cs typeface="+mn-cs"/>
              </a:rPr>
            </a:br>
            <a:endParaRPr dirty="0"/>
          </a:p>
        </p:txBody>
      </p:sp>
      <p:pic>
        <p:nvPicPr>
          <p:cNvPr id="62467" name="Picture 2"/>
          <p:cNvPicPr>
            <a:picLocks noGrp="1" noChangeAspect="1" noChangeArrowheads="1"/>
          </p:cNvPicPr>
          <p:nvPr>
            <p:ph sz="quarter" idx="1"/>
          </p:nvPr>
        </p:nvPicPr>
        <p:blipFill>
          <a:blip r:embed="rId2"/>
          <a:srcRect/>
          <a:stretch>
            <a:fillRect/>
          </a:stretch>
        </p:blipFill>
        <p:spPr>
          <a:xfrm>
            <a:off x="1763713" y="1052513"/>
            <a:ext cx="5624512" cy="4679950"/>
          </a:xfrm>
        </p:spPr>
      </p:pic>
    </p:spTree>
    <p:extLst>
      <p:ext uri="{BB962C8B-B14F-4D97-AF65-F5344CB8AC3E}">
        <p14:creationId xmlns:p14="http://schemas.microsoft.com/office/powerpoint/2010/main" val="3926324588"/>
      </p:ext>
    </p:extLst>
  </p:cSld>
  <p:clrMapOvr>
    <a:masterClrMapping/>
  </p:clrMapOvr>
  <p:transition>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308225"/>
          </a:xfrm>
          <a:prstGeom prst="rect">
            <a:avLst/>
          </a:prstGeom>
        </p:spPr>
        <p:txBody>
          <a:bodyPr>
            <a:spAutoFit/>
          </a:bodyPr>
          <a:lstStyle/>
          <a:p>
            <a:pPr algn="ctr">
              <a:defRPr/>
            </a:pPr>
            <a:r>
              <a:rPr lang="tr-TR" sz="6000" b="1" dirty="0">
                <a:solidFill>
                  <a:prstClr val="white"/>
                </a:solidFill>
                <a:effectLst>
                  <a:outerShdw blurRad="38100" dist="25400" dir="5400000" algn="tl" rotWithShape="0">
                    <a:srgbClr val="000000">
                      <a:alpha val="43000"/>
                    </a:srgbClr>
                  </a:outerShdw>
                </a:effectLst>
                <a:latin typeface="Calibri"/>
                <a:ea typeface="+mj-ea"/>
                <a:cs typeface="+mj-cs"/>
              </a:rPr>
              <a:t> </a:t>
            </a:r>
            <a:r>
              <a:rPr lang="tr-TR" sz="7200" b="1" dirty="0">
                <a:solidFill>
                  <a:schemeClr val="accent6">
                    <a:lumMod val="75000"/>
                  </a:schemeClr>
                </a:solidFill>
                <a:effectLst>
                  <a:outerShdw blurRad="38100" dist="25400" dir="5400000" algn="tl" rotWithShape="0">
                    <a:srgbClr val="000000">
                      <a:alpha val="43000"/>
                    </a:srgbClr>
                  </a:outerShdw>
                </a:effectLst>
                <a:latin typeface="Calibri"/>
                <a:ea typeface="+mj-ea"/>
                <a:cs typeface="+mj-cs"/>
              </a:rPr>
              <a:t>SANAL GERÇEK   OLMASIN…</a:t>
            </a:r>
            <a:endParaRPr lang="tr-TR" dirty="0">
              <a:solidFill>
                <a:schemeClr val="accent6">
                  <a:lumMod val="75000"/>
                </a:schemeClr>
              </a:solidFill>
              <a:cs typeface="+mn-cs"/>
            </a:endParaRPr>
          </a:p>
        </p:txBody>
      </p:sp>
    </p:spTree>
    <p:extLst>
      <p:ext uri="{BB962C8B-B14F-4D97-AF65-F5344CB8AC3E}">
        <p14:creationId xmlns:p14="http://schemas.microsoft.com/office/powerpoint/2010/main" val="961906521"/>
      </p:ext>
    </p:extLst>
  </p:cSld>
  <p:clrMapOvr>
    <a:masterClrMapping/>
  </p:clrMapOvr>
  <p:transition>
    <p:wip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550" y="2420938"/>
            <a:ext cx="7454900" cy="1200150"/>
          </a:xfrm>
          <a:prstGeom prst="rect">
            <a:avLst/>
          </a:prstGeom>
        </p:spPr>
        <p:txBody>
          <a:bodyPr wrap="none">
            <a:spAutoFit/>
          </a:bodyPr>
          <a:lstStyle/>
          <a:p>
            <a:pPr>
              <a:defRPr/>
            </a:pPr>
            <a:r>
              <a:rPr lang="tr-TR" sz="7200" b="1" dirty="0">
                <a:solidFill>
                  <a:schemeClr val="accent6">
                    <a:lumMod val="75000"/>
                  </a:schemeClr>
                </a:solidFill>
                <a:effectLst>
                  <a:outerShdw blurRad="38100" dist="25400" dir="5400000" algn="tl" rotWithShape="0">
                    <a:srgbClr val="000000">
                      <a:alpha val="43000"/>
                    </a:srgbClr>
                  </a:outerShdw>
                </a:effectLst>
                <a:latin typeface="Calibri"/>
                <a:ea typeface="+mj-ea"/>
                <a:cs typeface="+mj-cs"/>
              </a:rPr>
              <a:t>BENDEN SANA NE?</a:t>
            </a:r>
            <a:endParaRPr lang="tr-TR" dirty="0">
              <a:solidFill>
                <a:schemeClr val="accent6">
                  <a:lumMod val="75000"/>
                </a:schemeClr>
              </a:solidFill>
              <a:cs typeface="+mn-cs"/>
            </a:endParaRPr>
          </a:p>
        </p:txBody>
      </p:sp>
    </p:spTree>
    <p:extLst>
      <p:ext uri="{BB962C8B-B14F-4D97-AF65-F5344CB8AC3E}">
        <p14:creationId xmlns:p14="http://schemas.microsoft.com/office/powerpoint/2010/main" val="3392015412"/>
      </p:ext>
    </p:extLst>
  </p:cSld>
  <p:clrMapOvr>
    <a:masterClrMapping/>
  </p:clrMapOvr>
  <p:transition>
    <p:wip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descr="http://www.covenanteyes.com/blog/wp-content/uploads/2008/07/stranger-danger.jpg"/>
          <p:cNvPicPr>
            <a:picLocks noChangeAspect="1" noChangeArrowheads="1"/>
          </p:cNvPicPr>
          <p:nvPr/>
        </p:nvPicPr>
        <p:blipFill>
          <a:blip r:embed="rId2"/>
          <a:srcRect/>
          <a:stretch>
            <a:fillRect/>
          </a:stretch>
        </p:blipFill>
        <p:spPr bwMode="auto">
          <a:xfrm>
            <a:off x="2339975" y="1341438"/>
            <a:ext cx="3757613" cy="3311525"/>
          </a:xfrm>
          <a:prstGeom prst="rect">
            <a:avLst/>
          </a:prstGeom>
          <a:noFill/>
          <a:ln w="9525">
            <a:noFill/>
            <a:miter lim="800000"/>
            <a:headEnd/>
            <a:tailEnd/>
          </a:ln>
        </p:spPr>
      </p:pic>
      <p:sp>
        <p:nvSpPr>
          <p:cNvPr id="75779" name="Rectangle 5"/>
          <p:cNvSpPr>
            <a:spLocks noChangeArrowheads="1"/>
          </p:cNvSpPr>
          <p:nvPr/>
        </p:nvSpPr>
        <p:spPr bwMode="auto">
          <a:xfrm>
            <a:off x="250825" y="549275"/>
            <a:ext cx="5092159" cy="769441"/>
          </a:xfrm>
          <a:prstGeom prst="rect">
            <a:avLst/>
          </a:prstGeom>
          <a:noFill/>
          <a:ln w="9525">
            <a:noFill/>
            <a:miter lim="800000"/>
            <a:headEnd/>
            <a:tailEnd/>
          </a:ln>
        </p:spPr>
        <p:txBody>
          <a:bodyPr wrap="none">
            <a:spAutoFit/>
          </a:bodyPr>
          <a:lstStyle/>
          <a:p>
            <a:r>
              <a:rPr lang="tr-TR" sz="4400" b="1" dirty="0">
                <a:solidFill>
                  <a:srgbClr val="00B158"/>
                </a:solidFill>
                <a:latin typeface="Calibri" pitchFamily="34" charset="0"/>
              </a:rPr>
              <a:t>-TANIŞIYOR MUYUZ?</a:t>
            </a:r>
            <a:endParaRPr lang="tr-TR" dirty="0">
              <a:solidFill>
                <a:srgbClr val="00B158"/>
              </a:solidFill>
            </a:endParaRPr>
          </a:p>
        </p:txBody>
      </p:sp>
      <p:sp>
        <p:nvSpPr>
          <p:cNvPr id="75780" name="Rectangle 6"/>
          <p:cNvSpPr>
            <a:spLocks noChangeArrowheads="1"/>
          </p:cNvSpPr>
          <p:nvPr/>
        </p:nvSpPr>
        <p:spPr bwMode="auto">
          <a:xfrm>
            <a:off x="3563938" y="4724400"/>
            <a:ext cx="5035550" cy="769938"/>
          </a:xfrm>
          <a:prstGeom prst="rect">
            <a:avLst/>
          </a:prstGeom>
          <a:noFill/>
          <a:ln w="9525">
            <a:noFill/>
            <a:miter lim="800000"/>
            <a:headEnd/>
            <a:tailEnd/>
          </a:ln>
        </p:spPr>
        <p:txBody>
          <a:bodyPr wrap="none">
            <a:spAutoFit/>
          </a:bodyPr>
          <a:lstStyle/>
          <a:p>
            <a:r>
              <a:rPr lang="tr-TR" sz="4400" b="1">
                <a:solidFill>
                  <a:srgbClr val="000000"/>
                </a:solidFill>
                <a:latin typeface="Calibri" pitchFamily="34" charset="0"/>
              </a:rPr>
              <a:t>- HİÇ SANMIYORUM!</a:t>
            </a:r>
            <a:endParaRPr lang="tr-TR" sz="4400"/>
          </a:p>
        </p:txBody>
      </p:sp>
    </p:spTree>
    <p:extLst>
      <p:ext uri="{BB962C8B-B14F-4D97-AF65-F5344CB8AC3E}">
        <p14:creationId xmlns:p14="http://schemas.microsoft.com/office/powerpoint/2010/main" val="1035993396"/>
      </p:ext>
    </p:extLst>
  </p:cSld>
  <p:clrMapOvr>
    <a:masterClrMapping/>
  </p:clrMapOvr>
  <p:transition>
    <p:wip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9275"/>
            <a:ext cx="9144000"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 GAZA NİYE GELMEDİN?</a:t>
            </a:r>
            <a:r>
              <a:rPr sz="4400" spc="0" dirty="0" smtClean="0">
                <a:latin typeface="Calibri"/>
                <a:ea typeface="+mn-ea"/>
                <a:cs typeface="+mn-cs"/>
              </a:rPr>
              <a:t/>
            </a:r>
            <a:br>
              <a:rPr sz="4400" spc="0" dirty="0" smtClean="0">
                <a:latin typeface="Calibri"/>
                <a:ea typeface="+mn-ea"/>
                <a:cs typeface="+mn-cs"/>
              </a:rPr>
            </a:br>
            <a:endParaRPr dirty="0"/>
          </a:p>
        </p:txBody>
      </p:sp>
      <p:pic>
        <p:nvPicPr>
          <p:cNvPr id="76803" name="Content Placeholder 4" descr="http://cache.gawkerassets.com/assets/images/4/2010/08/500x_tentaclecomputerfinal.jpg"/>
          <p:cNvPicPr>
            <a:picLocks noGrp="1" noChangeAspect="1" noChangeArrowheads="1"/>
          </p:cNvPicPr>
          <p:nvPr>
            <p:ph sz="quarter" idx="1"/>
          </p:nvPr>
        </p:nvPicPr>
        <p:blipFill>
          <a:blip r:embed="rId2"/>
          <a:srcRect/>
          <a:stretch>
            <a:fillRect/>
          </a:stretch>
        </p:blipFill>
        <p:spPr>
          <a:xfrm>
            <a:off x="1403350" y="1412875"/>
            <a:ext cx="6192838" cy="3887788"/>
          </a:xfrm>
        </p:spPr>
      </p:pic>
    </p:spTree>
    <p:extLst>
      <p:ext uri="{BB962C8B-B14F-4D97-AF65-F5344CB8AC3E}">
        <p14:creationId xmlns:p14="http://schemas.microsoft.com/office/powerpoint/2010/main" val="3584039901"/>
      </p:ext>
    </p:extLst>
  </p:cSld>
  <p:clrMapOvr>
    <a:masterClrMapping/>
  </p:clrMapOvr>
  <p:transition>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9144000" cy="631825"/>
          </a:xfrm>
        </p:spPr>
        <p:txBody>
          <a:bodyPr rtlCol="0">
            <a:normAutofit fontScale="90000"/>
          </a:bodyPr>
          <a:lstStyle/>
          <a:p>
            <a:pPr fontAlgn="auto">
              <a:spcAft>
                <a:spcPts val="0"/>
              </a:spcAft>
              <a:defRPr/>
            </a:pPr>
            <a:r>
              <a:rPr sz="4400" b="1" spc="0" dirty="0" smtClean="0">
                <a:latin typeface="Calibri"/>
              </a:rPr>
              <a:t>BAZI ŞEYLER GERİ DÖNÜŞÜMSÜZ…</a:t>
            </a:r>
            <a:endParaRPr dirty="0"/>
          </a:p>
        </p:txBody>
      </p:sp>
      <p:pic>
        <p:nvPicPr>
          <p:cNvPr id="77827" name="Picture 2" descr="http://wwwdelivery.superstock.com/WI/223/4029/PreviewComp/SuperStock_4029R-315454.jpg"/>
          <p:cNvPicPr>
            <a:picLocks noGrp="1" noChangeAspect="1" noChangeArrowheads="1"/>
          </p:cNvPicPr>
          <p:nvPr>
            <p:ph sz="quarter" idx="1"/>
          </p:nvPr>
        </p:nvPicPr>
        <p:blipFill>
          <a:blip r:embed="rId2"/>
          <a:srcRect/>
          <a:stretch>
            <a:fillRect/>
          </a:stretch>
        </p:blipFill>
        <p:spPr>
          <a:xfrm>
            <a:off x="1042988" y="1125538"/>
            <a:ext cx="6845300" cy="4497387"/>
          </a:xfrm>
        </p:spPr>
      </p:pic>
    </p:spTree>
    <p:extLst>
      <p:ext uri="{BB962C8B-B14F-4D97-AF65-F5344CB8AC3E}">
        <p14:creationId xmlns:p14="http://schemas.microsoft.com/office/powerpoint/2010/main" val="1927899741"/>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Neden</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İyi</a:t>
            </a:r>
            <a:r>
              <a:rPr lang="en-US" dirty="0" smtClean="0">
                <a:solidFill>
                  <a:srgbClr val="000000"/>
                </a:solidFill>
              </a:rPr>
              <a:t> </a:t>
            </a:r>
            <a:r>
              <a:rPr lang="en-US" dirty="0" err="1" smtClean="0">
                <a:solidFill>
                  <a:srgbClr val="000000"/>
                </a:solidFill>
              </a:rPr>
              <a:t>hissetmek</a:t>
            </a:r>
            <a:endParaRPr lang="en-US" dirty="0" smtClean="0">
              <a:solidFill>
                <a:srgbClr val="000000"/>
              </a:solidFill>
            </a:endParaRPr>
          </a:p>
          <a:p>
            <a:r>
              <a:rPr lang="en-US" dirty="0" err="1" smtClean="0">
                <a:solidFill>
                  <a:srgbClr val="000000"/>
                </a:solidFill>
              </a:rPr>
              <a:t>Daha</a:t>
            </a:r>
            <a:r>
              <a:rPr lang="en-US" dirty="0" smtClean="0">
                <a:solidFill>
                  <a:srgbClr val="000000"/>
                </a:solidFill>
              </a:rPr>
              <a:t> </a:t>
            </a:r>
            <a:r>
              <a:rPr lang="en-US" dirty="0" err="1" smtClean="0">
                <a:solidFill>
                  <a:srgbClr val="000000"/>
                </a:solidFill>
              </a:rPr>
              <a:t>iyi</a:t>
            </a:r>
            <a:r>
              <a:rPr lang="en-US" dirty="0" smtClean="0">
                <a:solidFill>
                  <a:srgbClr val="000000"/>
                </a:solidFill>
              </a:rPr>
              <a:t> </a:t>
            </a:r>
            <a:r>
              <a:rPr lang="en-US" dirty="0" err="1" smtClean="0">
                <a:solidFill>
                  <a:srgbClr val="000000"/>
                </a:solidFill>
              </a:rPr>
              <a:t>hissetmek</a:t>
            </a:r>
            <a:endParaRPr lang="en-US" dirty="0" smtClean="0">
              <a:solidFill>
                <a:srgbClr val="000000"/>
              </a:solidFill>
            </a:endParaRPr>
          </a:p>
          <a:p>
            <a:r>
              <a:rPr lang="en-US" dirty="0" err="1" smtClean="0">
                <a:solidFill>
                  <a:srgbClr val="000000"/>
                </a:solidFill>
              </a:rPr>
              <a:t>Uyum</a:t>
            </a:r>
            <a:r>
              <a:rPr lang="en-US" dirty="0" smtClean="0">
                <a:solidFill>
                  <a:srgbClr val="000000"/>
                </a:solidFill>
              </a:rPr>
              <a:t> </a:t>
            </a:r>
            <a:r>
              <a:rPr lang="en-US" dirty="0" err="1" smtClean="0">
                <a:solidFill>
                  <a:srgbClr val="000000"/>
                </a:solidFill>
              </a:rPr>
              <a:t>sağlamak</a:t>
            </a:r>
            <a:endParaRPr lang="en-US" dirty="0">
              <a:solidFill>
                <a:srgbClr val="000000"/>
              </a:solidFill>
            </a:endParaRPr>
          </a:p>
        </p:txBody>
      </p:sp>
    </p:spTree>
    <p:extLst>
      <p:ext uri="{BB962C8B-B14F-4D97-AF65-F5344CB8AC3E}">
        <p14:creationId xmlns:p14="http://schemas.microsoft.com/office/powerpoint/2010/main" val="8908235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2875"/>
            <a:ext cx="8353425" cy="631825"/>
          </a:xfrm>
        </p:spPr>
        <p:txBody>
          <a:bodyPr rtlCol="0">
            <a:normAutofit fontScale="90000"/>
          </a:bodyPr>
          <a:lstStyle/>
          <a:p>
            <a:pPr fontAlgn="auto">
              <a:spcAft>
                <a:spcPts val="0"/>
              </a:spcAft>
              <a:defRPr/>
            </a:pPr>
            <a:r>
              <a:rPr sz="4400" b="1" spc="0" dirty="0" smtClean="0">
                <a:latin typeface="Calibri"/>
                <a:ea typeface="+mn-ea"/>
                <a:cs typeface="+mn-cs"/>
              </a:rPr>
              <a:t>YANLIŞ HER YERDE YANLIŞTIR</a:t>
            </a:r>
            <a:endParaRPr dirty="0"/>
          </a:p>
        </p:txBody>
      </p:sp>
      <p:pic>
        <p:nvPicPr>
          <p:cNvPr id="78851" name="Picture 2" descr="http://www.any-parental-control.com/images/articles/kis-online-behavior.jpg"/>
          <p:cNvPicPr>
            <a:picLocks noGrp="1" noChangeAspect="1" noChangeArrowheads="1"/>
          </p:cNvPicPr>
          <p:nvPr>
            <p:ph sz="quarter" idx="1"/>
          </p:nvPr>
        </p:nvPicPr>
        <p:blipFill>
          <a:blip r:embed="rId2"/>
          <a:srcRect/>
          <a:stretch>
            <a:fillRect/>
          </a:stretch>
        </p:blipFill>
        <p:spPr>
          <a:xfrm>
            <a:off x="2724150" y="908050"/>
            <a:ext cx="3287713" cy="4968875"/>
          </a:xfrm>
        </p:spPr>
      </p:pic>
    </p:spTree>
    <p:extLst>
      <p:ext uri="{BB962C8B-B14F-4D97-AF65-F5344CB8AC3E}">
        <p14:creationId xmlns:p14="http://schemas.microsoft.com/office/powerpoint/2010/main" val="2847902184"/>
      </p:ext>
    </p:extLst>
  </p:cSld>
  <p:clrMapOvr>
    <a:masterClrMapping/>
  </p:clrMapOvr>
  <p:transition>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2875"/>
            <a:ext cx="8135938" cy="631825"/>
          </a:xfrm>
        </p:spPr>
        <p:txBody>
          <a:bodyPr rtlCol="0">
            <a:normAutofit fontScale="90000"/>
          </a:bodyPr>
          <a:lstStyle/>
          <a:p>
            <a:pPr fontAlgn="auto">
              <a:spcAft>
                <a:spcPts val="0"/>
              </a:spcAft>
              <a:defRPr/>
            </a:pPr>
            <a:r>
              <a:rPr sz="4400" b="1" spc="0" dirty="0" smtClean="0">
                <a:latin typeface="Calibri"/>
                <a:ea typeface="+mn-ea"/>
                <a:cs typeface="+mn-cs"/>
              </a:rPr>
              <a:t>SAKLA AMA NEREYE KADAR?</a:t>
            </a:r>
            <a:endParaRPr dirty="0"/>
          </a:p>
        </p:txBody>
      </p:sp>
      <p:pic>
        <p:nvPicPr>
          <p:cNvPr id="79875" name="Picture 4" descr="http://www.heartlightministries.org/blogs/markgregston/wp-content/uploads/2008/05/17358ein-150x150.jpg"/>
          <p:cNvPicPr>
            <a:picLocks noGrp="1" noChangeAspect="1" noChangeArrowheads="1"/>
          </p:cNvPicPr>
          <p:nvPr>
            <p:ph sz="quarter" idx="1"/>
          </p:nvPr>
        </p:nvPicPr>
        <p:blipFill>
          <a:blip r:embed="rId2"/>
          <a:srcRect/>
          <a:stretch>
            <a:fillRect/>
          </a:stretch>
        </p:blipFill>
        <p:spPr>
          <a:xfrm>
            <a:off x="1979613" y="908050"/>
            <a:ext cx="4968875" cy="4968875"/>
          </a:xfrm>
        </p:spPr>
      </p:pic>
    </p:spTree>
    <p:extLst>
      <p:ext uri="{BB962C8B-B14F-4D97-AF65-F5344CB8AC3E}">
        <p14:creationId xmlns:p14="http://schemas.microsoft.com/office/powerpoint/2010/main" val="2238144803"/>
      </p:ext>
    </p:extLst>
  </p:cSld>
  <p:clrMapOvr>
    <a:masterClrMapping/>
  </p:clrMapOvr>
  <p:transition>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profile.ak.fbcdn.net/hprofile-ak-snc4/162018_145006625553756_1012591_n.jpg"/>
          <p:cNvPicPr>
            <a:picLocks noChangeAspect="1" noChangeArrowheads="1"/>
          </p:cNvPicPr>
          <p:nvPr/>
        </p:nvPicPr>
        <p:blipFill>
          <a:blip r:embed="rId2"/>
          <a:srcRect/>
          <a:stretch>
            <a:fillRect/>
          </a:stretch>
        </p:blipFill>
        <p:spPr bwMode="auto">
          <a:xfrm>
            <a:off x="395288" y="2060575"/>
            <a:ext cx="3494087" cy="2584450"/>
          </a:xfrm>
          <a:prstGeom prst="rect">
            <a:avLst/>
          </a:prstGeom>
          <a:noFill/>
          <a:ln w="9525">
            <a:noFill/>
            <a:miter lim="800000"/>
            <a:headEnd/>
            <a:tailEnd/>
          </a:ln>
        </p:spPr>
      </p:pic>
      <p:sp>
        <p:nvSpPr>
          <p:cNvPr id="80899" name="Rectangle 5"/>
          <p:cNvSpPr>
            <a:spLocks noChangeArrowheads="1"/>
          </p:cNvSpPr>
          <p:nvPr/>
        </p:nvSpPr>
        <p:spPr bwMode="auto">
          <a:xfrm>
            <a:off x="4211638" y="2133600"/>
            <a:ext cx="4572000" cy="2184400"/>
          </a:xfrm>
          <a:prstGeom prst="rect">
            <a:avLst/>
          </a:prstGeom>
          <a:noFill/>
          <a:ln w="9525">
            <a:noFill/>
            <a:miter lim="800000"/>
            <a:headEnd/>
            <a:tailEnd/>
          </a:ln>
        </p:spPr>
        <p:txBody>
          <a:bodyPr>
            <a:spAutoFit/>
          </a:bodyPr>
          <a:lstStyle/>
          <a:p>
            <a:pPr marL="273050" indent="-273050">
              <a:spcBef>
                <a:spcPct val="20000"/>
              </a:spcBef>
              <a:buClr>
                <a:srgbClr val="0BD0D9"/>
              </a:buClr>
              <a:buSzPct val="95000"/>
            </a:pPr>
            <a:r>
              <a:rPr lang="tr-TR" sz="4400" b="1" dirty="0">
                <a:solidFill>
                  <a:srgbClr val="000000"/>
                </a:solidFill>
                <a:latin typeface="Calibri" pitchFamily="34" charset="0"/>
              </a:rPr>
              <a:t>  </a:t>
            </a:r>
            <a:r>
              <a:rPr lang="tr-TR" sz="4400" b="1" dirty="0">
                <a:solidFill>
                  <a:srgbClr val="00B158"/>
                </a:solidFill>
                <a:latin typeface="Calibri" pitchFamily="34" charset="0"/>
              </a:rPr>
              <a:t>RAHATSIZSAN       SÖYLE!</a:t>
            </a:r>
          </a:p>
          <a:p>
            <a:pPr marL="273050" indent="-273050">
              <a:spcBef>
                <a:spcPct val="20000"/>
              </a:spcBef>
              <a:buClr>
                <a:srgbClr val="0BD0D9"/>
              </a:buClr>
              <a:buSzPct val="95000"/>
            </a:pPr>
            <a:r>
              <a:rPr lang="tr-TR" sz="4000" b="1" dirty="0">
                <a:solidFill>
                  <a:srgbClr val="FF0000"/>
                </a:solidFill>
                <a:latin typeface="Calibri" pitchFamily="34" charset="0"/>
                <a:hlinkClick r:id="rId3"/>
              </a:rPr>
              <a:t> </a:t>
            </a:r>
            <a:r>
              <a:rPr lang="tr-TR" sz="2800" b="1" dirty="0">
                <a:solidFill>
                  <a:srgbClr val="FF0000"/>
                </a:solidFill>
                <a:latin typeface="Constantia" pitchFamily="18" charset="0"/>
                <a:hlinkClick r:id="rId3"/>
              </a:rPr>
              <a:t>http://ihbarweb.org.tr</a:t>
            </a:r>
            <a:endParaRPr lang="tr-TR" sz="2800" dirty="0">
              <a:solidFill>
                <a:srgbClr val="FF0000"/>
              </a:solidFill>
              <a:latin typeface="Calibri" pitchFamily="34" charset="0"/>
            </a:endParaRPr>
          </a:p>
        </p:txBody>
      </p:sp>
    </p:spTree>
    <p:extLst>
      <p:ext uri="{BB962C8B-B14F-4D97-AF65-F5344CB8AC3E}">
        <p14:creationId xmlns:p14="http://schemas.microsoft.com/office/powerpoint/2010/main" val="906228277"/>
      </p:ext>
    </p:extLst>
  </p:cSld>
  <p:clrMapOvr>
    <a:masterClrMapping/>
  </p:clrMapOvr>
  <p:transition>
    <p:wip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642918"/>
            <a:ext cx="8137525"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
            </a:r>
            <a:br>
              <a:rPr sz="4400" b="1" spc="0" dirty="0" smtClean="0">
                <a:latin typeface="Calibri"/>
                <a:ea typeface="+mn-ea"/>
                <a:cs typeface="+mn-cs"/>
              </a:rPr>
            </a:br>
            <a:r>
              <a:rPr sz="4400" b="1" spc="0" dirty="0" smtClean="0">
                <a:latin typeface="Calibri"/>
                <a:ea typeface="+mn-ea"/>
                <a:cs typeface="+mn-cs"/>
              </a:rPr>
              <a:t>TEKNİK DESTEK</a:t>
            </a:r>
            <a:r>
              <a:rPr sz="4400" spc="0" dirty="0" smtClean="0">
                <a:latin typeface="Calibri"/>
                <a:ea typeface="+mn-ea"/>
                <a:cs typeface="+mn-cs"/>
              </a:rPr>
              <a:t/>
            </a:r>
            <a:br>
              <a:rPr sz="4400" spc="0" dirty="0" smtClean="0">
                <a:latin typeface="Calibri"/>
                <a:ea typeface="+mn-ea"/>
                <a:cs typeface="+mn-cs"/>
              </a:rPr>
            </a:br>
            <a:endParaRPr dirty="0"/>
          </a:p>
        </p:txBody>
      </p:sp>
      <p:pic>
        <p:nvPicPr>
          <p:cNvPr id="81923" name="Picture 2"/>
          <p:cNvPicPr>
            <a:picLocks noGrp="1" noChangeAspect="1" noChangeArrowheads="1"/>
          </p:cNvPicPr>
          <p:nvPr>
            <p:ph sz="quarter" idx="1"/>
          </p:nvPr>
        </p:nvPicPr>
        <p:blipFill>
          <a:blip r:embed="rId2"/>
          <a:srcRect/>
          <a:stretch>
            <a:fillRect/>
          </a:stretch>
        </p:blipFill>
        <p:spPr>
          <a:xfrm>
            <a:off x="571472" y="1571612"/>
            <a:ext cx="6946900" cy="4479925"/>
          </a:xfrm>
        </p:spPr>
      </p:pic>
    </p:spTree>
    <p:extLst>
      <p:ext uri="{BB962C8B-B14F-4D97-AF65-F5344CB8AC3E}">
        <p14:creationId xmlns:p14="http://schemas.microsoft.com/office/powerpoint/2010/main" val="3162478740"/>
      </p:ext>
    </p:extLst>
  </p:cSld>
  <p:clrMapOvr>
    <a:masterClrMapping/>
  </p:clrMapOvr>
  <p:transition>
    <p:wip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807"/>
            <a:ext cx="9144000"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
            </a:r>
            <a:br>
              <a:rPr sz="4400" b="1" spc="0" dirty="0" smtClean="0">
                <a:latin typeface="Calibri"/>
                <a:ea typeface="+mn-ea"/>
                <a:cs typeface="+mn-cs"/>
              </a:rPr>
            </a:br>
            <a:r>
              <a:rPr sz="4400" b="1" spc="0" dirty="0" smtClean="0">
                <a:latin typeface="Calibri"/>
                <a:ea typeface="+mn-ea"/>
                <a:cs typeface="+mn-cs"/>
              </a:rPr>
              <a:t>TARAYICIM NASIL?</a:t>
            </a:r>
            <a:r>
              <a:rPr sz="4400" spc="0" dirty="0" smtClean="0">
                <a:latin typeface="Calibri"/>
                <a:ea typeface="+mn-ea"/>
                <a:cs typeface="+mn-cs"/>
              </a:rPr>
              <a:t/>
            </a:r>
            <a:br>
              <a:rPr sz="4400" spc="0" dirty="0" smtClean="0">
                <a:latin typeface="Calibri"/>
                <a:ea typeface="+mn-ea"/>
                <a:cs typeface="+mn-cs"/>
              </a:rPr>
            </a:br>
            <a:endParaRPr dirty="0"/>
          </a:p>
        </p:txBody>
      </p:sp>
      <p:pic>
        <p:nvPicPr>
          <p:cNvPr id="82947" name="Picture 2"/>
          <p:cNvPicPr>
            <a:picLocks noGrp="1" noChangeAspect="1" noChangeArrowheads="1"/>
          </p:cNvPicPr>
          <p:nvPr>
            <p:ph sz="quarter" idx="1"/>
          </p:nvPr>
        </p:nvPicPr>
        <p:blipFill>
          <a:blip r:embed="rId2"/>
          <a:srcRect/>
          <a:stretch>
            <a:fillRect/>
          </a:stretch>
        </p:blipFill>
        <p:spPr>
          <a:xfrm>
            <a:off x="2195736" y="1126610"/>
            <a:ext cx="4824412" cy="4824413"/>
          </a:xfrm>
        </p:spPr>
      </p:pic>
    </p:spTree>
    <p:extLst>
      <p:ext uri="{BB962C8B-B14F-4D97-AF65-F5344CB8AC3E}">
        <p14:creationId xmlns:p14="http://schemas.microsoft.com/office/powerpoint/2010/main" val="1815284681"/>
      </p:ext>
    </p:extLst>
  </p:cSld>
  <p:clrMapOvr>
    <a:masterClrMapping/>
  </p:clrMapOvr>
  <p:transition>
    <p:wip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9144000" cy="631825"/>
          </a:xfrm>
        </p:spPr>
        <p:txBody>
          <a:bodyPr rtlCol="0">
            <a:normAutofit fontScale="90000"/>
          </a:bodyPr>
          <a:lstStyle/>
          <a:p>
            <a:pPr fontAlgn="auto">
              <a:spcAft>
                <a:spcPts val="0"/>
              </a:spcAft>
              <a:defRPr/>
            </a:pPr>
            <a:r>
              <a:rPr sz="4400" b="1" spc="0" dirty="0" smtClean="0">
                <a:latin typeface="Calibri"/>
                <a:ea typeface="+mn-ea"/>
                <a:cs typeface="+mn-cs"/>
              </a:rPr>
              <a:t>SOHBET PROGRAMLARINA DİKKAT!</a:t>
            </a:r>
            <a:endParaRPr dirty="0"/>
          </a:p>
        </p:txBody>
      </p:sp>
      <p:pic>
        <p:nvPicPr>
          <p:cNvPr id="83971" name="Picture 2" descr="http://www.aytacmestci.com/wp-content/uploads/2009/02/pinokyo_chat_yaparsa.jpg"/>
          <p:cNvPicPr>
            <a:picLocks noGrp="1" noChangeAspect="1" noChangeArrowheads="1"/>
          </p:cNvPicPr>
          <p:nvPr>
            <p:ph sz="quarter" idx="1"/>
          </p:nvPr>
        </p:nvPicPr>
        <p:blipFill>
          <a:blip r:embed="rId2"/>
          <a:srcRect/>
          <a:stretch>
            <a:fillRect/>
          </a:stretch>
        </p:blipFill>
        <p:spPr>
          <a:xfrm>
            <a:off x="2268538" y="981075"/>
            <a:ext cx="4421187" cy="4786313"/>
          </a:xfrm>
        </p:spPr>
      </p:pic>
    </p:spTree>
    <p:extLst>
      <p:ext uri="{BB962C8B-B14F-4D97-AF65-F5344CB8AC3E}">
        <p14:creationId xmlns:p14="http://schemas.microsoft.com/office/powerpoint/2010/main" val="4223849227"/>
      </p:ext>
    </p:extLst>
  </p:cSld>
  <p:clrMapOvr>
    <a:masterClrMapping/>
  </p:clrMapOvr>
  <p:transition>
    <p:wip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9144000" cy="631825"/>
          </a:xfrm>
        </p:spPr>
        <p:txBody>
          <a:bodyPr rtlCol="0">
            <a:normAutofit fontScale="90000"/>
          </a:bodyPr>
          <a:lstStyle/>
          <a:p>
            <a:pPr fontAlgn="auto">
              <a:spcAft>
                <a:spcPts val="0"/>
              </a:spcAft>
              <a:defRPr/>
            </a:pPr>
            <a:r>
              <a:rPr sz="4400" b="1" spc="0" dirty="0" smtClean="0">
                <a:latin typeface="Calibri"/>
                <a:ea typeface="+mn-ea"/>
                <a:cs typeface="+mn-cs"/>
              </a:rPr>
              <a:t>BİR E-MAİL HAYATIMI DEĞİŞTİRMESİN</a:t>
            </a:r>
            <a:endParaRPr dirty="0"/>
          </a:p>
        </p:txBody>
      </p:sp>
      <p:pic>
        <p:nvPicPr>
          <p:cNvPr id="84995" name="Picture 2"/>
          <p:cNvPicPr>
            <a:picLocks noGrp="1" noChangeAspect="1" noChangeArrowheads="1"/>
          </p:cNvPicPr>
          <p:nvPr>
            <p:ph sz="quarter" idx="1"/>
          </p:nvPr>
        </p:nvPicPr>
        <p:blipFill>
          <a:blip r:embed="rId2"/>
          <a:srcRect/>
          <a:stretch>
            <a:fillRect/>
          </a:stretch>
        </p:blipFill>
        <p:spPr>
          <a:xfrm>
            <a:off x="2051050" y="1052513"/>
            <a:ext cx="4521200" cy="4519612"/>
          </a:xfrm>
        </p:spPr>
      </p:pic>
    </p:spTree>
    <p:extLst>
      <p:ext uri="{BB962C8B-B14F-4D97-AF65-F5344CB8AC3E}">
        <p14:creationId xmlns:p14="http://schemas.microsoft.com/office/powerpoint/2010/main" val="4131467856"/>
      </p:ext>
    </p:extLst>
  </p:cSld>
  <p:clrMapOvr>
    <a:masterClrMapping/>
  </p:clrMapOvr>
  <p:transition>
    <p:wip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9138"/>
            <a:ext cx="9144000" cy="1016000"/>
          </a:xfrm>
          <a:prstGeom prst="rect">
            <a:avLst/>
          </a:prstGeom>
        </p:spPr>
        <p:txBody>
          <a:bodyPr>
            <a:spAutoFit/>
          </a:bodyPr>
          <a:lstStyle/>
          <a:p>
            <a:pPr algn="ctr">
              <a:defRPr/>
            </a:pPr>
            <a:r>
              <a:rPr lang="tr-TR" sz="6000" b="1" dirty="0">
                <a:solidFill>
                  <a:schemeClr val="accent6">
                    <a:lumMod val="75000"/>
                  </a:schemeClr>
                </a:solidFill>
                <a:effectLst>
                  <a:outerShdw blurRad="38100" dist="25400" dir="5400000" algn="tl" rotWithShape="0">
                    <a:srgbClr val="000000">
                      <a:alpha val="43000"/>
                    </a:srgbClr>
                  </a:outerShdw>
                </a:effectLst>
                <a:latin typeface="Calibri"/>
                <a:ea typeface="+mj-ea"/>
                <a:cs typeface="+mj-cs"/>
              </a:rPr>
              <a:t>ÇOK MERAK EDİYORSAM?</a:t>
            </a:r>
            <a:endParaRPr lang="tr-TR" sz="6000" dirty="0">
              <a:solidFill>
                <a:schemeClr val="accent6">
                  <a:lumMod val="75000"/>
                </a:schemeClr>
              </a:solidFill>
              <a:cs typeface="+mn-cs"/>
            </a:endParaRPr>
          </a:p>
        </p:txBody>
      </p:sp>
      <p:sp>
        <p:nvSpPr>
          <p:cNvPr id="86019" name="Rectangle 5"/>
          <p:cNvSpPr>
            <a:spLocks noChangeArrowheads="1"/>
          </p:cNvSpPr>
          <p:nvPr/>
        </p:nvSpPr>
        <p:spPr bwMode="auto">
          <a:xfrm>
            <a:off x="1979613" y="3573463"/>
            <a:ext cx="4716462" cy="522287"/>
          </a:xfrm>
          <a:prstGeom prst="rect">
            <a:avLst/>
          </a:prstGeom>
          <a:noFill/>
          <a:ln w="9525">
            <a:noFill/>
            <a:miter lim="800000"/>
            <a:headEnd/>
            <a:tailEnd/>
          </a:ln>
        </p:spPr>
        <p:txBody>
          <a:bodyPr wrap="none">
            <a:spAutoFit/>
          </a:bodyPr>
          <a:lstStyle/>
          <a:p>
            <a:pPr algn="ctr">
              <a:spcBef>
                <a:spcPct val="20000"/>
              </a:spcBef>
              <a:buClr>
                <a:srgbClr val="0BD0D9"/>
              </a:buClr>
              <a:buSzPct val="95000"/>
            </a:pPr>
            <a:r>
              <a:rPr lang="tr-TR" sz="2800" b="1">
                <a:solidFill>
                  <a:srgbClr val="FFFFFF"/>
                </a:solidFill>
                <a:latin typeface="Constantia" pitchFamily="18" charset="0"/>
                <a:hlinkClick r:id="rId2"/>
              </a:rPr>
              <a:t>http://www.virustotal.com</a:t>
            </a:r>
            <a:endParaRPr lang="tr-TR" sz="2800" b="1">
              <a:solidFill>
                <a:srgbClr val="FFFFFF"/>
              </a:solidFill>
              <a:latin typeface="Constantia" pitchFamily="18" charset="0"/>
            </a:endParaRPr>
          </a:p>
        </p:txBody>
      </p:sp>
    </p:spTree>
    <p:extLst>
      <p:ext uri="{BB962C8B-B14F-4D97-AF65-F5344CB8AC3E}">
        <p14:creationId xmlns:p14="http://schemas.microsoft.com/office/powerpoint/2010/main" val="2525460204"/>
      </p:ext>
    </p:extLst>
  </p:cSld>
  <p:clrMapOvr>
    <a:masterClrMapping/>
  </p:clrMapOvr>
  <p:transition>
    <p:wip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marL="274320" indent="-274320" algn="l" fontAlgn="auto">
              <a:spcBef>
                <a:spcPct val="20000"/>
              </a:spcBef>
              <a:spcAft>
                <a:spcPts val="0"/>
              </a:spcAft>
              <a:defRPr/>
            </a:pPr>
            <a:r>
              <a:rPr lang="tr-TR" b="1" dirty="0" smtClean="0">
                <a:latin typeface="Calibri"/>
                <a:ea typeface="+mn-ea"/>
                <a:cs typeface="+mn-cs"/>
              </a:rPr>
              <a:t/>
            </a:r>
            <a:br>
              <a:rPr lang="tr-TR" b="1" dirty="0" smtClean="0">
                <a:latin typeface="Calibri"/>
                <a:ea typeface="+mn-ea"/>
                <a:cs typeface="+mn-cs"/>
              </a:rPr>
            </a:br>
            <a:r>
              <a:rPr lang="tr-TR" sz="4900" b="1" dirty="0" smtClean="0">
                <a:latin typeface="Calibri"/>
                <a:ea typeface="+mn-ea"/>
                <a:cs typeface="+mn-cs"/>
              </a:rPr>
              <a:t>USB’LERE DİKKAT!!!</a:t>
            </a:r>
            <a:r>
              <a:rPr lang="tr-TR" b="1" dirty="0" smtClean="0">
                <a:latin typeface="Calibri"/>
                <a:ea typeface="+mn-ea"/>
                <a:cs typeface="+mn-cs"/>
              </a:rPr>
              <a:t/>
            </a:r>
            <a:br>
              <a:rPr lang="tr-TR" b="1" dirty="0" smtClean="0">
                <a:latin typeface="Calibri"/>
                <a:ea typeface="+mn-ea"/>
                <a:cs typeface="+mn-cs"/>
              </a:rPr>
            </a:br>
            <a:endParaRPr lang="tr-TR" dirty="0"/>
          </a:p>
        </p:txBody>
      </p:sp>
      <p:pic>
        <p:nvPicPr>
          <p:cNvPr id="87043" name="Picture 2" descr="http://img.ehowcdn.com/article-page-main/ehow/images/a06/fb/28/share-internet-wireless-800x800.jpg"/>
          <p:cNvPicPr>
            <a:picLocks noChangeAspect="1" noChangeArrowheads="1"/>
          </p:cNvPicPr>
          <p:nvPr/>
        </p:nvPicPr>
        <p:blipFill>
          <a:blip r:embed="rId2"/>
          <a:srcRect/>
          <a:stretch>
            <a:fillRect/>
          </a:stretch>
        </p:blipFill>
        <p:spPr bwMode="auto">
          <a:xfrm>
            <a:off x="251520" y="1700808"/>
            <a:ext cx="3608387" cy="3527425"/>
          </a:xfrm>
          <a:prstGeom prst="rect">
            <a:avLst/>
          </a:prstGeom>
          <a:noFill/>
          <a:ln w="9525">
            <a:noFill/>
            <a:miter lim="800000"/>
            <a:headEnd/>
            <a:tailEnd/>
          </a:ln>
        </p:spPr>
      </p:pic>
      <p:sp>
        <p:nvSpPr>
          <p:cNvPr id="87044" name="Rectangle 3"/>
          <p:cNvSpPr>
            <a:spLocks noChangeArrowheads="1"/>
          </p:cNvSpPr>
          <p:nvPr/>
        </p:nvSpPr>
        <p:spPr bwMode="auto">
          <a:xfrm>
            <a:off x="3635375" y="5013325"/>
            <a:ext cx="5207000" cy="769938"/>
          </a:xfrm>
          <a:prstGeom prst="rect">
            <a:avLst/>
          </a:prstGeom>
          <a:noFill/>
          <a:ln w="9525">
            <a:noFill/>
            <a:miter lim="800000"/>
            <a:headEnd/>
            <a:tailEnd/>
          </a:ln>
        </p:spPr>
        <p:txBody>
          <a:bodyPr wrap="none">
            <a:spAutoFit/>
          </a:bodyPr>
          <a:lstStyle/>
          <a:p>
            <a:pPr marL="273050" indent="-273050">
              <a:spcBef>
                <a:spcPct val="20000"/>
              </a:spcBef>
              <a:buClr>
                <a:srgbClr val="0BD0D9"/>
              </a:buClr>
              <a:buSzPct val="95000"/>
            </a:pPr>
            <a:r>
              <a:rPr lang="tr-TR" sz="4400" b="1">
                <a:solidFill>
                  <a:srgbClr val="000000"/>
                </a:solidFill>
                <a:latin typeface="Calibri" pitchFamily="34" charset="0"/>
              </a:rPr>
              <a:t>KONTROLSÜZ ASLA!!!</a:t>
            </a:r>
          </a:p>
        </p:txBody>
      </p:sp>
    </p:spTree>
    <p:extLst>
      <p:ext uri="{BB962C8B-B14F-4D97-AF65-F5344CB8AC3E}">
        <p14:creationId xmlns:p14="http://schemas.microsoft.com/office/powerpoint/2010/main" val="4190210893"/>
      </p:ext>
    </p:extLst>
  </p:cSld>
  <p:clrMapOvr>
    <a:masterClrMapping/>
  </p:clrMapOvr>
  <p:transition>
    <p:wip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6625" y="785794"/>
            <a:ext cx="8207375"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
            </a:r>
            <a:br>
              <a:rPr sz="4400" b="1" spc="0" dirty="0" smtClean="0">
                <a:latin typeface="Calibri"/>
                <a:ea typeface="+mn-ea"/>
                <a:cs typeface="+mn-cs"/>
              </a:rPr>
            </a:br>
            <a:r>
              <a:rPr sz="4400" b="1" spc="0" dirty="0" smtClean="0">
                <a:latin typeface="Calibri"/>
                <a:ea typeface="+mn-ea"/>
                <a:cs typeface="+mn-cs"/>
              </a:rPr>
              <a:t>GÜNCELLEME ŞART…</a:t>
            </a:r>
            <a:r>
              <a:rPr sz="4400" spc="0" dirty="0" smtClean="0">
                <a:latin typeface="Calibri"/>
                <a:ea typeface="+mn-ea"/>
                <a:cs typeface="+mn-cs"/>
              </a:rPr>
              <a:t/>
            </a:r>
            <a:br>
              <a:rPr sz="4400" spc="0" dirty="0" smtClean="0">
                <a:latin typeface="Calibri"/>
                <a:ea typeface="+mn-ea"/>
                <a:cs typeface="+mn-cs"/>
              </a:rPr>
            </a:br>
            <a:endParaRPr dirty="0"/>
          </a:p>
        </p:txBody>
      </p:sp>
      <p:pic>
        <p:nvPicPr>
          <p:cNvPr id="89091" name="Content Placeholder 4"/>
          <p:cNvPicPr>
            <a:picLocks noGrp="1" noChangeAspect="1" noChangeArrowheads="1"/>
          </p:cNvPicPr>
          <p:nvPr>
            <p:ph sz="quarter" idx="1"/>
          </p:nvPr>
        </p:nvPicPr>
        <p:blipFill>
          <a:blip r:embed="rId2"/>
          <a:stretch>
            <a:fillRect/>
          </a:stretch>
        </p:blipFill>
        <p:spPr>
          <a:xfrm>
            <a:off x="1809750" y="1655762"/>
            <a:ext cx="4762500" cy="4369682"/>
          </a:xfrm>
        </p:spPr>
      </p:pic>
    </p:spTree>
    <p:extLst>
      <p:ext uri="{BB962C8B-B14F-4D97-AF65-F5344CB8AC3E}">
        <p14:creationId xmlns:p14="http://schemas.microsoft.com/office/powerpoint/2010/main" val="78406827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Bağımlılık</a:t>
            </a:r>
            <a:r>
              <a:rPr lang="en-US" dirty="0" smtClean="0"/>
              <a:t> </a:t>
            </a:r>
            <a:r>
              <a:rPr lang="en-US" dirty="0" err="1" smtClean="0"/>
              <a:t>Döngüsü</a:t>
            </a:r>
            <a:endParaRPr lang="en-US" dirty="0"/>
          </a:p>
        </p:txBody>
      </p:sp>
      <p:pic>
        <p:nvPicPr>
          <p:cNvPr id="5" name="Picture 6" descr="11_01Figu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1264"/>
            <a:ext cx="8093075" cy="477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526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0350"/>
            <a:ext cx="9144000" cy="1143000"/>
          </a:xfrm>
        </p:spPr>
        <p:txBody>
          <a:bodyPr rtlCol="0">
            <a:normAutofit fontScale="90000"/>
          </a:bodyPr>
          <a:lstStyle/>
          <a:p>
            <a:pPr fontAlgn="auto">
              <a:spcAft>
                <a:spcPts val="0"/>
              </a:spcAft>
              <a:defRPr/>
            </a:pPr>
            <a:r>
              <a:rPr lang="tr-TR" b="1" dirty="0" smtClean="0">
                <a:solidFill>
                  <a:schemeClr val="accent6">
                    <a:lumMod val="75000"/>
                  </a:schemeClr>
                </a:solidFill>
                <a:latin typeface="+mn-lt"/>
              </a:rPr>
              <a:t>  HER YERDE HERŞEY OLMAZ...</a:t>
            </a:r>
            <a:br>
              <a:rPr lang="tr-TR" b="1" dirty="0" smtClean="0">
                <a:solidFill>
                  <a:schemeClr val="accent6">
                    <a:lumMod val="75000"/>
                  </a:schemeClr>
                </a:solidFill>
                <a:latin typeface="+mn-lt"/>
              </a:rPr>
            </a:br>
            <a:r>
              <a:rPr lang="tr-TR" b="1" dirty="0" smtClean="0"/>
              <a:t> İNTERNET KAFELERE DİKKAT</a:t>
            </a:r>
            <a:r>
              <a:rPr lang="tr-TR" dirty="0" smtClean="0"/>
              <a:t>!</a:t>
            </a:r>
            <a:endParaRPr lang="tr-TR" dirty="0">
              <a:latin typeface="+mn-lt"/>
            </a:endParaRPr>
          </a:p>
        </p:txBody>
      </p:sp>
      <p:pic>
        <p:nvPicPr>
          <p:cNvPr id="90115" name="Picture 2"/>
          <p:cNvPicPr>
            <a:picLocks noChangeAspect="1" noChangeArrowheads="1"/>
          </p:cNvPicPr>
          <p:nvPr/>
        </p:nvPicPr>
        <p:blipFill>
          <a:blip r:embed="rId2"/>
          <a:srcRect/>
          <a:stretch>
            <a:fillRect/>
          </a:stretch>
        </p:blipFill>
        <p:spPr bwMode="auto">
          <a:xfrm>
            <a:off x="2124075" y="1844675"/>
            <a:ext cx="4751388" cy="3552825"/>
          </a:xfrm>
          <a:prstGeom prst="rect">
            <a:avLst/>
          </a:prstGeom>
          <a:noFill/>
          <a:ln w="9525">
            <a:noFill/>
            <a:miter lim="800000"/>
            <a:headEnd/>
            <a:tailEnd/>
          </a:ln>
        </p:spPr>
      </p:pic>
    </p:spTree>
    <p:extLst>
      <p:ext uri="{BB962C8B-B14F-4D97-AF65-F5344CB8AC3E}">
        <p14:creationId xmlns:p14="http://schemas.microsoft.com/office/powerpoint/2010/main" val="2575093498"/>
      </p:ext>
    </p:extLst>
  </p:cSld>
  <p:clrMapOvr>
    <a:masterClrMapping/>
  </p:clrMapOvr>
  <p:transition>
    <p:wip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750" y="142875"/>
            <a:ext cx="8135938" cy="631825"/>
          </a:xfrm>
        </p:spPr>
        <p:txBody>
          <a:bodyPr rtlCol="0">
            <a:normAutofit fontScale="90000"/>
          </a:bodyPr>
          <a:lstStyle/>
          <a:p>
            <a:pPr fontAlgn="auto">
              <a:spcAft>
                <a:spcPts val="0"/>
              </a:spcAft>
              <a:defRPr/>
            </a:pPr>
            <a:r>
              <a:rPr sz="4400" b="1" spc="0" dirty="0" smtClean="0">
                <a:latin typeface="Calibri"/>
                <a:ea typeface="+mn-ea"/>
                <a:cs typeface="+mn-cs"/>
              </a:rPr>
              <a:t>HESABI KAPATTIM MI?</a:t>
            </a:r>
            <a:endParaRPr dirty="0"/>
          </a:p>
        </p:txBody>
      </p:sp>
      <p:pic>
        <p:nvPicPr>
          <p:cNvPr id="91139" name="Picture 2"/>
          <p:cNvPicPr>
            <a:picLocks noGrp="1" noChangeAspect="1" noChangeArrowheads="1"/>
          </p:cNvPicPr>
          <p:nvPr>
            <p:ph sz="quarter" idx="1"/>
          </p:nvPr>
        </p:nvPicPr>
        <p:blipFill>
          <a:blip r:embed="rId2"/>
          <a:srcRect/>
          <a:stretch>
            <a:fillRect/>
          </a:stretch>
        </p:blipFill>
        <p:spPr>
          <a:xfrm>
            <a:off x="1619250" y="1052513"/>
            <a:ext cx="5661025" cy="4605337"/>
          </a:xfrm>
        </p:spPr>
      </p:pic>
    </p:spTree>
    <p:extLst>
      <p:ext uri="{BB962C8B-B14F-4D97-AF65-F5344CB8AC3E}">
        <p14:creationId xmlns:p14="http://schemas.microsoft.com/office/powerpoint/2010/main" val="848922316"/>
      </p:ext>
    </p:extLst>
  </p:cSld>
  <p:clrMapOvr>
    <a:masterClrMapping/>
  </p:clrMapOvr>
  <p:transition>
    <p:wip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61" y="202735"/>
            <a:ext cx="7886700" cy="1177509"/>
          </a:xfrm>
        </p:spPr>
        <p:txBody>
          <a:bodyPr rtlCol="0"/>
          <a:lstStyle/>
          <a:p>
            <a:pPr fontAlgn="auto">
              <a:spcAft>
                <a:spcPts val="0"/>
              </a:spcAft>
              <a:defRPr/>
            </a:pPr>
            <a:r>
              <a:rPr sz="4400" b="1" spc="0" dirty="0" smtClean="0">
                <a:latin typeface="Calibri"/>
                <a:ea typeface="+mn-ea"/>
                <a:cs typeface="+mn-cs"/>
              </a:rPr>
              <a:t>ÖNEMLİYSE YEDEKLE…</a:t>
            </a:r>
            <a:endParaRPr dirty="0"/>
          </a:p>
        </p:txBody>
      </p:sp>
      <p:pic>
        <p:nvPicPr>
          <p:cNvPr id="92163" name="Picture 4" descr="http://t3.gstatic.com/images?q=tbn:ANd9GcTro0XQZBcayjdjhhqyNrLC1kff6PCbPbBx2zAIVJgakLHwH2wyJtN3QCN2"/>
          <p:cNvPicPr>
            <a:picLocks noGrp="1" noChangeAspect="1" noChangeArrowheads="1"/>
          </p:cNvPicPr>
          <p:nvPr>
            <p:ph sz="quarter" idx="1"/>
          </p:nvPr>
        </p:nvPicPr>
        <p:blipFill>
          <a:blip r:embed="rId2"/>
          <a:srcRect/>
          <a:stretch>
            <a:fillRect/>
          </a:stretch>
        </p:blipFill>
        <p:spPr>
          <a:xfrm>
            <a:off x="1071538" y="1357299"/>
            <a:ext cx="5329238" cy="4329480"/>
          </a:xfrm>
        </p:spPr>
      </p:pic>
    </p:spTree>
    <p:extLst>
      <p:ext uri="{BB962C8B-B14F-4D97-AF65-F5344CB8AC3E}">
        <p14:creationId xmlns:p14="http://schemas.microsoft.com/office/powerpoint/2010/main" val="1866751911"/>
      </p:ext>
    </p:extLst>
  </p:cSld>
  <p:clrMapOvr>
    <a:masterClrMapping/>
  </p:clrMapOvr>
  <p:transition>
    <p:wip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2875"/>
            <a:ext cx="8353425" cy="631825"/>
          </a:xfrm>
        </p:spPr>
        <p:txBody>
          <a:bodyPr rtlCol="0">
            <a:normAutofit fontScale="90000"/>
          </a:bodyPr>
          <a:lstStyle/>
          <a:p>
            <a:pPr fontAlgn="auto">
              <a:spcAft>
                <a:spcPts val="0"/>
              </a:spcAft>
              <a:defRPr/>
            </a:pPr>
            <a:r>
              <a:rPr sz="4400" b="1" spc="0" dirty="0" smtClean="0">
                <a:latin typeface="Calibri"/>
                <a:ea typeface="+mn-ea"/>
                <a:cs typeface="+mn-cs"/>
              </a:rPr>
              <a:t>HER MEVSİM ŞİFRE DEĞİŞTİR</a:t>
            </a:r>
            <a:endParaRPr dirty="0"/>
          </a:p>
        </p:txBody>
      </p:sp>
      <p:pic>
        <p:nvPicPr>
          <p:cNvPr id="93187" name="Picture 2" descr="http://www.reputationdefenderblog.com/wp-content/uploads/2009/08/safe-password.jpg"/>
          <p:cNvPicPr>
            <a:picLocks noGrp="1" noChangeAspect="1" noChangeArrowheads="1"/>
          </p:cNvPicPr>
          <p:nvPr>
            <p:ph sz="quarter" idx="1"/>
          </p:nvPr>
        </p:nvPicPr>
        <p:blipFill>
          <a:blip r:embed="rId2"/>
          <a:srcRect/>
          <a:stretch>
            <a:fillRect/>
          </a:stretch>
        </p:blipFill>
        <p:spPr>
          <a:xfrm>
            <a:off x="925513" y="1036638"/>
            <a:ext cx="7102475" cy="4768850"/>
          </a:xfrm>
        </p:spPr>
      </p:pic>
    </p:spTree>
    <p:extLst>
      <p:ext uri="{BB962C8B-B14F-4D97-AF65-F5344CB8AC3E}">
        <p14:creationId xmlns:p14="http://schemas.microsoft.com/office/powerpoint/2010/main" val="433345091"/>
      </p:ext>
    </p:extLst>
  </p:cSld>
  <p:clrMapOvr>
    <a:masterClrMapping/>
  </p:clrMapOvr>
  <p:transition>
    <p:wip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45" y="261036"/>
            <a:ext cx="8135937" cy="631825"/>
          </a:xfrm>
        </p:spPr>
        <p:txBody>
          <a:bodyPr rtlCol="0">
            <a:normAutofit fontScale="90000"/>
          </a:bodyPr>
          <a:lstStyle/>
          <a:p>
            <a:pPr marL="274320" indent="-274320" fontAlgn="auto">
              <a:spcBef>
                <a:spcPct val="20000"/>
              </a:spcBef>
              <a:spcAft>
                <a:spcPts val="0"/>
              </a:spcAft>
              <a:defRPr/>
            </a:pPr>
            <a:r>
              <a:rPr sz="4400" b="1" spc="0" dirty="0" smtClean="0">
                <a:latin typeface="Calibri"/>
                <a:ea typeface="+mn-ea"/>
                <a:cs typeface="+mn-cs"/>
              </a:rPr>
              <a:t/>
            </a:r>
            <a:br>
              <a:rPr sz="4400" b="1" spc="0" dirty="0" smtClean="0">
                <a:latin typeface="Calibri"/>
                <a:ea typeface="+mn-ea"/>
                <a:cs typeface="+mn-cs"/>
              </a:rPr>
            </a:br>
            <a:r>
              <a:rPr sz="4400" b="1" spc="0" dirty="0" smtClean="0">
                <a:latin typeface="Calibri"/>
                <a:ea typeface="+mn-ea"/>
                <a:cs typeface="+mn-cs"/>
              </a:rPr>
              <a:t>ŞÜPHEYLE YAŞANMAZ…</a:t>
            </a:r>
            <a:r>
              <a:rPr sz="4400" spc="0" dirty="0" smtClean="0">
                <a:latin typeface="Calibri"/>
                <a:ea typeface="+mn-ea"/>
                <a:cs typeface="+mn-cs"/>
              </a:rPr>
              <a:t/>
            </a:r>
            <a:br>
              <a:rPr sz="4400" spc="0" dirty="0" smtClean="0">
                <a:latin typeface="Calibri"/>
                <a:ea typeface="+mn-ea"/>
                <a:cs typeface="+mn-cs"/>
              </a:rPr>
            </a:br>
            <a:endParaRPr dirty="0"/>
          </a:p>
        </p:txBody>
      </p:sp>
      <p:pic>
        <p:nvPicPr>
          <p:cNvPr id="94211" name="Picture 2" descr="http://www.deathanddigitallegacy.com/wp-content/uploads/2010/07/question-mark.jpg"/>
          <p:cNvPicPr>
            <a:picLocks noGrp="1" noChangeAspect="1" noChangeArrowheads="1"/>
          </p:cNvPicPr>
          <p:nvPr>
            <p:ph sz="quarter" idx="1"/>
          </p:nvPr>
        </p:nvPicPr>
        <p:blipFill>
          <a:blip r:embed="rId2"/>
          <a:srcRect/>
          <a:stretch>
            <a:fillRect/>
          </a:stretch>
        </p:blipFill>
        <p:spPr>
          <a:xfrm>
            <a:off x="1907704" y="1095483"/>
            <a:ext cx="5168900" cy="4968875"/>
          </a:xfrm>
        </p:spPr>
      </p:pic>
    </p:spTree>
    <p:extLst>
      <p:ext uri="{BB962C8B-B14F-4D97-AF65-F5344CB8AC3E}">
        <p14:creationId xmlns:p14="http://schemas.microsoft.com/office/powerpoint/2010/main" val="24931753"/>
      </p:ext>
    </p:extLst>
  </p:cSld>
  <p:clrMapOvr>
    <a:masterClrMapping/>
  </p:clrMapOvr>
  <p:transition>
    <p:wip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250" y="2420938"/>
            <a:ext cx="6030913" cy="1200150"/>
          </a:xfrm>
          <a:prstGeom prst="rect">
            <a:avLst/>
          </a:prstGeom>
        </p:spPr>
        <p:txBody>
          <a:bodyPr wrap="none">
            <a:spAutoFit/>
          </a:bodyPr>
          <a:lstStyle/>
          <a:p>
            <a:pPr>
              <a:defRPr/>
            </a:pPr>
            <a:r>
              <a:rPr lang="tr-TR" sz="7200" b="1" dirty="0">
                <a:solidFill>
                  <a:schemeClr val="accent6">
                    <a:lumMod val="75000"/>
                  </a:schemeClr>
                </a:solidFill>
                <a:effectLst>
                  <a:outerShdw blurRad="38100" dist="25400" dir="5400000" algn="tl" rotWithShape="0">
                    <a:srgbClr val="000000">
                      <a:alpha val="43000"/>
                    </a:srgbClr>
                  </a:outerShdw>
                </a:effectLst>
                <a:latin typeface="Calibri"/>
                <a:ea typeface="+mj-ea"/>
                <a:cs typeface="+mj-cs"/>
              </a:rPr>
              <a:t>EĞİTİM ŞART!!!</a:t>
            </a:r>
            <a:endParaRPr lang="tr-TR" dirty="0">
              <a:solidFill>
                <a:schemeClr val="accent6">
                  <a:lumMod val="75000"/>
                </a:schemeClr>
              </a:solidFill>
              <a:cs typeface="+mn-cs"/>
            </a:endParaRPr>
          </a:p>
        </p:txBody>
      </p:sp>
    </p:spTree>
    <p:extLst>
      <p:ext uri="{BB962C8B-B14F-4D97-AF65-F5344CB8AC3E}">
        <p14:creationId xmlns:p14="http://schemas.microsoft.com/office/powerpoint/2010/main" val="4256308576"/>
      </p:ext>
    </p:extLst>
  </p:cSld>
  <p:clrMapOvr>
    <a:masterClrMapping/>
  </p:clrMapOvr>
  <p:transition>
    <p:wip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Başlık"/>
          <p:cNvSpPr>
            <a:spLocks noGrp="1"/>
          </p:cNvSpPr>
          <p:nvPr>
            <p:ph type="title"/>
          </p:nvPr>
        </p:nvSpPr>
        <p:spPr bwMode="auto">
          <a:xfrm>
            <a:off x="395536" y="-99392"/>
            <a:ext cx="7467600" cy="1143000"/>
          </a:xfrm>
        </p:spPr>
        <p:txBody>
          <a:bodyPr>
            <a:normAutofit fontScale="90000"/>
          </a:bodyPr>
          <a:lstStyle/>
          <a:p>
            <a:pPr eaLnBrk="1" hangingPunct="1"/>
            <a:r>
              <a:rPr lang="tr-TR" cap="none" dirty="0">
                <a:latin typeface="Century Schoolbook" charset="0"/>
              </a:rPr>
              <a:t>DAHA DETAYLI BİLGİ İÇİN…</a:t>
            </a:r>
          </a:p>
        </p:txBody>
      </p:sp>
      <p:pic>
        <p:nvPicPr>
          <p:cNvPr id="2" name="Picture 1"/>
          <p:cNvPicPr>
            <a:picLocks noChangeAspect="1"/>
          </p:cNvPicPr>
          <p:nvPr/>
        </p:nvPicPr>
        <p:blipFill>
          <a:blip r:embed="rId2"/>
          <a:stretch>
            <a:fillRect/>
          </a:stretch>
        </p:blipFill>
        <p:spPr>
          <a:xfrm>
            <a:off x="2613673" y="838078"/>
            <a:ext cx="4156968" cy="5145034"/>
          </a:xfrm>
          <a:prstGeom prst="rect">
            <a:avLst/>
          </a:prstGeom>
        </p:spPr>
      </p:pic>
    </p:spTree>
    <p:extLst>
      <p:ext uri="{BB962C8B-B14F-4D97-AF65-F5344CB8AC3E}">
        <p14:creationId xmlns:p14="http://schemas.microsoft.com/office/powerpoint/2010/main" val="142697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06388" y="198438"/>
            <a:ext cx="8763000" cy="684803"/>
          </a:xfrm>
        </p:spPr>
        <p:txBody>
          <a:bodyPr anchor="t">
            <a:spAutoFit/>
          </a:bodyPr>
          <a:lstStyle/>
          <a:p>
            <a:pPr eaLnBrk="1" hangingPunct="1"/>
            <a:r>
              <a:rPr lang="en-US" dirty="0" err="1" smtClean="0"/>
              <a:t>Eylemsel</a:t>
            </a:r>
            <a:r>
              <a:rPr lang="en-US" dirty="0" smtClean="0"/>
              <a:t> </a:t>
            </a:r>
            <a:r>
              <a:rPr lang="en-US" dirty="0" err="1" smtClean="0"/>
              <a:t>Bağımlılıklar</a:t>
            </a:r>
            <a:endParaRPr lang="en-US" dirty="0"/>
          </a:p>
        </p:txBody>
      </p:sp>
      <p:sp>
        <p:nvSpPr>
          <p:cNvPr id="13315" name="Rectangle 5"/>
          <p:cNvSpPr>
            <a:spLocks noGrp="1" noChangeArrowheads="1"/>
          </p:cNvSpPr>
          <p:nvPr>
            <p:ph idx="1"/>
          </p:nvPr>
        </p:nvSpPr>
        <p:spPr>
          <a:xfrm>
            <a:off x="318911" y="1506571"/>
            <a:ext cx="8683625" cy="4139108"/>
          </a:xfrm>
        </p:spPr>
        <p:txBody>
          <a:bodyPr>
            <a:normAutofit/>
          </a:bodyPr>
          <a:lstStyle/>
          <a:p>
            <a:pPr marL="457200" lvl="1" indent="0" algn="ctr" eaLnBrk="1" hangingPunct="1">
              <a:lnSpc>
                <a:spcPct val="90000"/>
              </a:lnSpc>
              <a:buNone/>
            </a:pPr>
            <a:r>
              <a:rPr lang="en-US" sz="5600" baseline="30000" dirty="0" smtClean="0">
                <a:solidFill>
                  <a:srgbClr val="000000"/>
                </a:solidFill>
              </a:rPr>
              <a:t>Kumar</a:t>
            </a:r>
          </a:p>
          <a:p>
            <a:pPr marL="457200" lvl="1" indent="0" algn="ctr" eaLnBrk="1" hangingPunct="1">
              <a:lnSpc>
                <a:spcPct val="90000"/>
              </a:lnSpc>
              <a:buNone/>
            </a:pPr>
            <a:r>
              <a:rPr lang="en-US" sz="5600" baseline="30000" dirty="0" err="1" smtClean="0">
                <a:solidFill>
                  <a:srgbClr val="000000"/>
                </a:solidFill>
              </a:rPr>
              <a:t>Alışveriş</a:t>
            </a:r>
            <a:endParaRPr lang="en-US" sz="5600" baseline="30000" dirty="0" smtClean="0">
              <a:solidFill>
                <a:srgbClr val="000000"/>
              </a:solidFill>
            </a:endParaRPr>
          </a:p>
          <a:p>
            <a:pPr marL="457200" lvl="1" indent="0" algn="ctr" eaLnBrk="1" hangingPunct="1">
              <a:lnSpc>
                <a:spcPct val="90000"/>
              </a:lnSpc>
              <a:buNone/>
            </a:pPr>
            <a:r>
              <a:rPr lang="en-US" sz="5600" baseline="30000" dirty="0" err="1" smtClean="0">
                <a:solidFill>
                  <a:srgbClr val="000000"/>
                </a:solidFill>
              </a:rPr>
              <a:t>Cinsellik</a:t>
            </a:r>
            <a:endParaRPr lang="en-US" sz="5600" baseline="30000" dirty="0" smtClean="0">
              <a:solidFill>
                <a:srgbClr val="000000"/>
              </a:solidFill>
            </a:endParaRPr>
          </a:p>
          <a:p>
            <a:pPr marL="457200" lvl="1" indent="0" algn="ctr" eaLnBrk="1" hangingPunct="1">
              <a:lnSpc>
                <a:spcPct val="90000"/>
              </a:lnSpc>
              <a:buNone/>
            </a:pPr>
            <a:r>
              <a:rPr lang="en-US" sz="5600" baseline="30000" dirty="0" err="1" smtClean="0">
                <a:solidFill>
                  <a:srgbClr val="000000"/>
                </a:solidFill>
              </a:rPr>
              <a:t>Spor</a:t>
            </a:r>
            <a:endParaRPr lang="en-US" sz="5600" baseline="30000" dirty="0" smtClean="0">
              <a:solidFill>
                <a:srgbClr val="000000"/>
              </a:solidFill>
            </a:endParaRPr>
          </a:p>
          <a:p>
            <a:pPr marL="457200" lvl="1" indent="0" algn="ctr" eaLnBrk="1" hangingPunct="1">
              <a:lnSpc>
                <a:spcPct val="90000"/>
              </a:lnSpc>
              <a:buNone/>
            </a:pPr>
            <a:r>
              <a:rPr lang="en-US" sz="5600" baseline="30000" dirty="0" err="1" smtClean="0">
                <a:solidFill>
                  <a:srgbClr val="000000"/>
                </a:solidFill>
              </a:rPr>
              <a:t>İş</a:t>
            </a:r>
            <a:endParaRPr lang="en-US" sz="5600" baseline="30000" dirty="0" smtClean="0">
              <a:solidFill>
                <a:srgbClr val="000000"/>
              </a:solidFill>
            </a:endParaRPr>
          </a:p>
          <a:p>
            <a:pPr marL="457200" lvl="1" indent="0" algn="ctr" eaLnBrk="1" hangingPunct="1">
              <a:lnSpc>
                <a:spcPct val="90000"/>
              </a:lnSpc>
              <a:buNone/>
            </a:pPr>
            <a:r>
              <a:rPr lang="en-US" sz="5600" baseline="30000" dirty="0" smtClean="0">
                <a:solidFill>
                  <a:srgbClr val="000000"/>
                </a:solidFill>
              </a:rPr>
              <a:t>İnternet /</a:t>
            </a:r>
            <a:r>
              <a:rPr lang="en-US" sz="5600" baseline="30000" dirty="0" err="1" smtClean="0">
                <a:solidFill>
                  <a:srgbClr val="000000"/>
                </a:solidFill>
              </a:rPr>
              <a:t>Teknoloji</a:t>
            </a:r>
            <a:endParaRPr lang="en-US" sz="5600" baseline="30000" dirty="0" smtClean="0">
              <a:solidFill>
                <a:srgbClr val="000000"/>
              </a:solidFill>
            </a:endParaRPr>
          </a:p>
        </p:txBody>
      </p:sp>
    </p:spTree>
    <p:extLst>
      <p:ext uri="{BB962C8B-B14F-4D97-AF65-F5344CB8AC3E}">
        <p14:creationId xmlns:p14="http://schemas.microsoft.com/office/powerpoint/2010/main" val="376499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3050" y="198438"/>
            <a:ext cx="8763000" cy="684803"/>
          </a:xfrm>
        </p:spPr>
        <p:txBody>
          <a:bodyPr anchor="t">
            <a:spAutoFit/>
          </a:bodyPr>
          <a:lstStyle/>
          <a:p>
            <a:pPr eaLnBrk="1" hangingPunct="1"/>
            <a:r>
              <a:rPr lang="en-US" dirty="0" smtClean="0"/>
              <a:t>Kumar</a:t>
            </a:r>
            <a:endParaRPr lang="en-US" dirty="0"/>
          </a:p>
        </p:txBody>
      </p:sp>
      <p:sp>
        <p:nvSpPr>
          <p:cNvPr id="14339" name="Rectangle 3"/>
          <p:cNvSpPr>
            <a:spLocks noGrp="1" noChangeArrowheads="1"/>
          </p:cNvSpPr>
          <p:nvPr>
            <p:ph idx="1"/>
          </p:nvPr>
        </p:nvSpPr>
        <p:spPr>
          <a:xfrm>
            <a:off x="293688" y="1453031"/>
            <a:ext cx="8683625" cy="3633143"/>
          </a:xfrm>
        </p:spPr>
        <p:txBody>
          <a:bodyPr>
            <a:normAutofit/>
          </a:bodyPr>
          <a:lstStyle/>
          <a:p>
            <a:pPr eaLnBrk="1" hangingPunct="1"/>
            <a:r>
              <a:rPr lang="en-US" dirty="0" err="1" smtClean="0">
                <a:solidFill>
                  <a:srgbClr val="000000"/>
                </a:solidFill>
              </a:rPr>
              <a:t>Amerika’da</a:t>
            </a:r>
            <a:r>
              <a:rPr lang="en-US" dirty="0" smtClean="0">
                <a:solidFill>
                  <a:srgbClr val="000000"/>
                </a:solidFill>
              </a:rPr>
              <a:t> 2 </a:t>
            </a:r>
            <a:r>
              <a:rPr lang="en-US" dirty="0" err="1" smtClean="0">
                <a:solidFill>
                  <a:srgbClr val="000000"/>
                </a:solidFill>
              </a:rPr>
              <a:t>milyonun</a:t>
            </a:r>
            <a:r>
              <a:rPr lang="en-US" dirty="0" smtClean="0">
                <a:solidFill>
                  <a:srgbClr val="000000"/>
                </a:solidFill>
              </a:rPr>
              <a:t> </a:t>
            </a:r>
            <a:r>
              <a:rPr lang="en-US" dirty="0" err="1" smtClean="0">
                <a:solidFill>
                  <a:srgbClr val="000000"/>
                </a:solidFill>
              </a:rPr>
              <a:t>üzerinde</a:t>
            </a:r>
            <a:r>
              <a:rPr lang="en-US" dirty="0" smtClean="0">
                <a:solidFill>
                  <a:srgbClr val="000000"/>
                </a:solidFill>
              </a:rPr>
              <a:t> </a:t>
            </a:r>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var</a:t>
            </a:r>
            <a:endParaRPr lang="en-US" dirty="0" smtClean="0">
              <a:solidFill>
                <a:srgbClr val="000000"/>
              </a:solidFill>
            </a:endParaRPr>
          </a:p>
          <a:p>
            <a:pPr eaLnBrk="1" hangingPunct="1"/>
            <a:r>
              <a:rPr lang="en-US" dirty="0" err="1" smtClean="0">
                <a:solidFill>
                  <a:srgbClr val="000000"/>
                </a:solidFill>
              </a:rPr>
              <a:t>Erkekler</a:t>
            </a:r>
            <a:r>
              <a:rPr lang="en-US" dirty="0" smtClean="0">
                <a:solidFill>
                  <a:srgbClr val="000000"/>
                </a:solidFill>
              </a:rPr>
              <a:t> </a:t>
            </a:r>
            <a:r>
              <a:rPr lang="en-US" dirty="0" err="1" smtClean="0">
                <a:solidFill>
                  <a:srgbClr val="000000"/>
                </a:solidFill>
              </a:rPr>
              <a:t>bağımlılar</a:t>
            </a:r>
            <a:r>
              <a:rPr lang="en-US" dirty="0" smtClean="0">
                <a:solidFill>
                  <a:srgbClr val="000000"/>
                </a:solidFill>
              </a:rPr>
              <a:t> </a:t>
            </a:r>
            <a:r>
              <a:rPr lang="en-US" dirty="0" err="1" smtClean="0">
                <a:solidFill>
                  <a:srgbClr val="000000"/>
                </a:solidFill>
              </a:rPr>
              <a:t>kadınlardan</a:t>
            </a:r>
            <a:r>
              <a:rPr lang="en-US" dirty="0" smtClean="0">
                <a:solidFill>
                  <a:srgbClr val="000000"/>
                </a:solidFill>
              </a:rPr>
              <a:t> </a:t>
            </a:r>
            <a:r>
              <a:rPr lang="en-US" dirty="0" err="1" smtClean="0">
                <a:solidFill>
                  <a:srgbClr val="000000"/>
                </a:solidFill>
              </a:rPr>
              <a:t>daha</a:t>
            </a:r>
            <a:r>
              <a:rPr lang="en-US" dirty="0" smtClean="0">
                <a:solidFill>
                  <a:srgbClr val="000000"/>
                </a:solidFill>
              </a:rPr>
              <a:t> </a:t>
            </a:r>
            <a:r>
              <a:rPr lang="en-US" dirty="0" err="1" smtClean="0">
                <a:solidFill>
                  <a:srgbClr val="000000"/>
                </a:solidFill>
              </a:rPr>
              <a:t>fazla</a:t>
            </a:r>
            <a:endParaRPr lang="en-US" dirty="0">
              <a:solidFill>
                <a:srgbClr val="000000"/>
              </a:solidFill>
            </a:endParaRPr>
          </a:p>
          <a:p>
            <a:pPr eaLnBrk="1" hangingPunct="1"/>
            <a:r>
              <a:rPr lang="en-US" dirty="0" err="1" smtClean="0">
                <a:solidFill>
                  <a:srgbClr val="000000"/>
                </a:solidFill>
              </a:rPr>
              <a:t>Kadınlar</a:t>
            </a:r>
            <a:r>
              <a:rPr lang="en-US" dirty="0" smtClean="0">
                <a:solidFill>
                  <a:srgbClr val="000000"/>
                </a:solidFill>
              </a:rPr>
              <a:t> </a:t>
            </a:r>
            <a:r>
              <a:rPr lang="en-US" dirty="0" err="1" smtClean="0">
                <a:solidFill>
                  <a:srgbClr val="000000"/>
                </a:solidFill>
              </a:rPr>
              <a:t>daha</a:t>
            </a:r>
            <a:r>
              <a:rPr lang="en-US" dirty="0" smtClean="0">
                <a:solidFill>
                  <a:srgbClr val="000000"/>
                </a:solidFill>
              </a:rPr>
              <a:t> </a:t>
            </a:r>
            <a:r>
              <a:rPr lang="en-US" dirty="0" err="1" smtClean="0">
                <a:solidFill>
                  <a:srgbClr val="000000"/>
                </a:solidFill>
              </a:rPr>
              <a:t>geç</a:t>
            </a:r>
            <a:r>
              <a:rPr lang="en-US" dirty="0" smtClean="0">
                <a:solidFill>
                  <a:srgbClr val="000000"/>
                </a:solidFill>
              </a:rPr>
              <a:t> </a:t>
            </a:r>
            <a:r>
              <a:rPr lang="en-US" dirty="0" err="1" smtClean="0">
                <a:solidFill>
                  <a:srgbClr val="000000"/>
                </a:solidFill>
              </a:rPr>
              <a:t>başlıyor</a:t>
            </a:r>
            <a:r>
              <a:rPr lang="en-US" dirty="0" smtClean="0">
                <a:solidFill>
                  <a:srgbClr val="000000"/>
                </a:solidFill>
              </a:rPr>
              <a:t>, </a:t>
            </a:r>
            <a:r>
              <a:rPr lang="en-US" dirty="0" err="1" smtClean="0">
                <a:solidFill>
                  <a:srgbClr val="000000"/>
                </a:solidFill>
              </a:rPr>
              <a:t>daha</a:t>
            </a:r>
            <a:r>
              <a:rPr lang="en-US" dirty="0" smtClean="0">
                <a:solidFill>
                  <a:srgbClr val="000000"/>
                </a:solidFill>
              </a:rPr>
              <a:t> </a:t>
            </a:r>
            <a:r>
              <a:rPr lang="en-US" dirty="0" err="1" smtClean="0">
                <a:solidFill>
                  <a:srgbClr val="000000"/>
                </a:solidFill>
              </a:rPr>
              <a:t>çabuk</a:t>
            </a:r>
            <a:r>
              <a:rPr lang="en-US" dirty="0" smtClean="0">
                <a:solidFill>
                  <a:srgbClr val="000000"/>
                </a:solidFill>
              </a:rPr>
              <a:t> </a:t>
            </a:r>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oluyor</a:t>
            </a:r>
            <a:endParaRPr lang="en-US" dirty="0">
              <a:solidFill>
                <a:srgbClr val="000000"/>
              </a:solidFill>
            </a:endParaRPr>
          </a:p>
          <a:p>
            <a:pPr eaLnBrk="1" hangingPunct="1"/>
            <a:r>
              <a:rPr lang="en-US" dirty="0" err="1" smtClean="0">
                <a:solidFill>
                  <a:srgbClr val="000000"/>
                </a:solidFill>
              </a:rPr>
              <a:t>Lise</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üniversitelerde</a:t>
            </a:r>
            <a:r>
              <a:rPr lang="en-US" dirty="0" smtClean="0">
                <a:solidFill>
                  <a:srgbClr val="000000"/>
                </a:solidFill>
              </a:rPr>
              <a:t> </a:t>
            </a:r>
            <a:r>
              <a:rPr lang="en-US" dirty="0" err="1" smtClean="0">
                <a:solidFill>
                  <a:srgbClr val="000000"/>
                </a:solidFill>
              </a:rPr>
              <a:t>yaygın</a:t>
            </a:r>
            <a:endParaRPr lang="en-US" dirty="0">
              <a:solidFill>
                <a:srgbClr val="000000"/>
              </a:solidFill>
            </a:endParaRPr>
          </a:p>
          <a:p>
            <a:pPr lvl="1" eaLnBrk="1" hangingPunct="1">
              <a:buFont typeface="Times" charset="0"/>
              <a:buNone/>
            </a:pPr>
            <a:r>
              <a:rPr lang="en-US" dirty="0">
                <a:solidFill>
                  <a:srgbClr val="000000"/>
                </a:solidFill>
              </a:rPr>
              <a:t> </a:t>
            </a:r>
          </a:p>
        </p:txBody>
      </p:sp>
    </p:spTree>
    <p:extLst>
      <p:ext uri="{BB962C8B-B14F-4D97-AF65-F5344CB8AC3E}">
        <p14:creationId xmlns:p14="http://schemas.microsoft.com/office/powerpoint/2010/main" val="343369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4163" y="198438"/>
            <a:ext cx="8763000" cy="684803"/>
          </a:xfrm>
        </p:spPr>
        <p:txBody>
          <a:bodyPr anchor="t">
            <a:spAutoFit/>
          </a:bodyPr>
          <a:lstStyle/>
          <a:p>
            <a:pPr eaLnBrk="1" hangingPunct="1"/>
            <a:r>
              <a:rPr lang="en-US" dirty="0" err="1" smtClean="0"/>
              <a:t>Alışveriş</a:t>
            </a:r>
            <a:r>
              <a:rPr lang="en-US" dirty="0" smtClean="0"/>
              <a:t> </a:t>
            </a:r>
            <a:endParaRPr lang="en-US" dirty="0"/>
          </a:p>
        </p:txBody>
      </p:sp>
      <p:sp>
        <p:nvSpPr>
          <p:cNvPr id="16387" name="Rectangle 3"/>
          <p:cNvSpPr>
            <a:spLocks noGrp="1" noChangeArrowheads="1"/>
          </p:cNvSpPr>
          <p:nvPr>
            <p:ph idx="1"/>
          </p:nvPr>
        </p:nvSpPr>
        <p:spPr>
          <a:xfrm>
            <a:off x="279577" y="1450126"/>
            <a:ext cx="8683625" cy="3777159"/>
          </a:xfrm>
        </p:spPr>
        <p:txBody>
          <a:bodyPr>
            <a:normAutofit/>
          </a:bodyPr>
          <a:lstStyle/>
          <a:p>
            <a:pPr eaLnBrk="1" hangingPunct="1"/>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bağımlılığı</a:t>
            </a:r>
            <a:r>
              <a:rPr lang="en-US" dirty="0" smtClean="0">
                <a:solidFill>
                  <a:srgbClr val="000000"/>
                </a:solidFill>
              </a:rPr>
              <a:t> </a:t>
            </a:r>
            <a:r>
              <a:rPr lang="en-US" dirty="0" err="1" smtClean="0">
                <a:solidFill>
                  <a:srgbClr val="000000"/>
                </a:solidFill>
              </a:rPr>
              <a:t>dönemsel</a:t>
            </a:r>
            <a:r>
              <a:rPr lang="en-US" dirty="0" smtClean="0">
                <a:solidFill>
                  <a:srgbClr val="000000"/>
                </a:solidFill>
              </a:rPr>
              <a:t> </a:t>
            </a:r>
            <a:r>
              <a:rPr lang="en-US" dirty="0" err="1" smtClean="0">
                <a:solidFill>
                  <a:srgbClr val="000000"/>
                </a:solidFill>
              </a:rPr>
              <a:t>olabilir</a:t>
            </a:r>
            <a:r>
              <a:rPr lang="en-US" dirty="0" smtClean="0">
                <a:solidFill>
                  <a:srgbClr val="000000"/>
                </a:solidFill>
              </a:rPr>
              <a:t>, </a:t>
            </a:r>
            <a:r>
              <a:rPr lang="en-US" dirty="0" err="1" smtClean="0">
                <a:solidFill>
                  <a:srgbClr val="000000"/>
                </a:solidFill>
              </a:rPr>
              <a:t>özellikle</a:t>
            </a:r>
            <a:r>
              <a:rPr lang="en-US" dirty="0" smtClean="0">
                <a:solidFill>
                  <a:srgbClr val="000000"/>
                </a:solidFill>
              </a:rPr>
              <a:t> </a:t>
            </a:r>
            <a:r>
              <a:rPr lang="en-US" dirty="0" err="1" smtClean="0">
                <a:solidFill>
                  <a:srgbClr val="000000"/>
                </a:solidFill>
              </a:rPr>
              <a:t>kış</a:t>
            </a:r>
            <a:r>
              <a:rPr lang="en-US" dirty="0" smtClean="0">
                <a:solidFill>
                  <a:srgbClr val="000000"/>
                </a:solidFill>
              </a:rPr>
              <a:t> </a:t>
            </a:r>
            <a:r>
              <a:rPr lang="en-US" dirty="0" err="1" smtClean="0">
                <a:solidFill>
                  <a:srgbClr val="000000"/>
                </a:solidFill>
              </a:rPr>
              <a:t>aylarında</a:t>
            </a:r>
            <a:r>
              <a:rPr lang="en-US" dirty="0" smtClean="0">
                <a:solidFill>
                  <a:srgbClr val="000000"/>
                </a:solidFill>
              </a:rPr>
              <a:t> </a:t>
            </a:r>
            <a:r>
              <a:rPr lang="en-US" dirty="0" err="1" smtClean="0">
                <a:solidFill>
                  <a:srgbClr val="000000"/>
                </a:solidFill>
              </a:rPr>
              <a:t>daha</a:t>
            </a:r>
            <a:r>
              <a:rPr lang="en-US" dirty="0" smtClean="0">
                <a:solidFill>
                  <a:srgbClr val="000000"/>
                </a:solidFill>
              </a:rPr>
              <a:t> </a:t>
            </a:r>
            <a:r>
              <a:rPr lang="en-US" dirty="0" err="1" smtClean="0">
                <a:solidFill>
                  <a:srgbClr val="000000"/>
                </a:solidFill>
              </a:rPr>
              <a:t>çok</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pPr eaLnBrk="1" hangingPunct="1"/>
            <a:r>
              <a:rPr lang="en-US" dirty="0" err="1" smtClean="0">
                <a:solidFill>
                  <a:srgbClr val="000000"/>
                </a:solidFill>
              </a:rPr>
              <a:t>Duygusal</a:t>
            </a:r>
            <a:r>
              <a:rPr lang="en-US" dirty="0" smtClean="0">
                <a:solidFill>
                  <a:srgbClr val="000000"/>
                </a:solidFill>
              </a:rPr>
              <a:t> </a:t>
            </a:r>
            <a:r>
              <a:rPr lang="en-US" dirty="0" err="1" smtClean="0">
                <a:solidFill>
                  <a:srgbClr val="000000"/>
                </a:solidFill>
              </a:rPr>
              <a:t>çökkünlük</a:t>
            </a:r>
            <a:r>
              <a:rPr lang="en-US" dirty="0" smtClean="0">
                <a:solidFill>
                  <a:srgbClr val="000000"/>
                </a:solidFill>
              </a:rPr>
              <a:t>, </a:t>
            </a:r>
            <a:r>
              <a:rPr lang="en-US" dirty="0" err="1" smtClean="0">
                <a:solidFill>
                  <a:srgbClr val="000000"/>
                </a:solidFill>
              </a:rPr>
              <a:t>depresyon</a:t>
            </a:r>
            <a:r>
              <a:rPr lang="en-US" dirty="0" smtClean="0">
                <a:solidFill>
                  <a:srgbClr val="000000"/>
                </a:solidFill>
              </a:rPr>
              <a:t>, </a:t>
            </a:r>
            <a:r>
              <a:rPr lang="en-US" dirty="0" err="1" smtClean="0">
                <a:solidFill>
                  <a:srgbClr val="000000"/>
                </a:solidFill>
              </a:rPr>
              <a:t>kaygı</a:t>
            </a:r>
            <a:r>
              <a:rPr lang="en-US" dirty="0" smtClean="0">
                <a:solidFill>
                  <a:srgbClr val="000000"/>
                </a:solidFill>
              </a:rPr>
              <a:t>, </a:t>
            </a:r>
            <a:r>
              <a:rPr lang="en-US" dirty="0" err="1" smtClean="0">
                <a:solidFill>
                  <a:srgbClr val="000000"/>
                </a:solidFill>
              </a:rPr>
              <a:t>yalnızlık</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öfke</a:t>
            </a:r>
            <a:r>
              <a:rPr lang="en-US" dirty="0" smtClean="0">
                <a:solidFill>
                  <a:srgbClr val="000000"/>
                </a:solidFill>
              </a:rPr>
              <a:t> </a:t>
            </a:r>
            <a:r>
              <a:rPr lang="en-US" dirty="0" err="1" smtClean="0">
                <a:solidFill>
                  <a:srgbClr val="000000"/>
                </a:solidFill>
              </a:rPr>
              <a:t>zamanlarında</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pPr eaLnBrk="1" hangingPunct="1"/>
            <a:r>
              <a:rPr lang="tr-TR" dirty="0" smtClean="0">
                <a:solidFill>
                  <a:srgbClr val="000000"/>
                </a:solidFill>
              </a:rPr>
              <a:t>Borç</a:t>
            </a:r>
            <a:r>
              <a:rPr lang="en-US" dirty="0" smtClean="0">
                <a:solidFill>
                  <a:srgbClr val="000000"/>
                </a:solidFill>
              </a:rPr>
              <a:t> alma </a:t>
            </a:r>
            <a:r>
              <a:rPr lang="en-US" dirty="0" err="1" smtClean="0">
                <a:solidFill>
                  <a:srgbClr val="000000"/>
                </a:solidFill>
              </a:rPr>
              <a:t>sık</a:t>
            </a:r>
            <a:r>
              <a:rPr lang="en-US" dirty="0" smtClean="0">
                <a:solidFill>
                  <a:srgbClr val="000000"/>
                </a:solidFill>
              </a:rPr>
              <a:t> </a:t>
            </a:r>
            <a:r>
              <a:rPr lang="en-US" dirty="0" err="1" smtClean="0">
                <a:solidFill>
                  <a:srgbClr val="000000"/>
                </a:solidFill>
              </a:rPr>
              <a:t>olur</a:t>
            </a:r>
            <a:r>
              <a:rPr lang="en-US" dirty="0" smtClean="0">
                <a:solidFill>
                  <a:srgbClr val="000000"/>
                </a:solidFill>
              </a:rPr>
              <a:t>. </a:t>
            </a:r>
            <a:r>
              <a:rPr lang="en-US" dirty="0" err="1" smtClean="0">
                <a:solidFill>
                  <a:srgbClr val="000000"/>
                </a:solidFill>
              </a:rPr>
              <a:t>Genelde</a:t>
            </a:r>
            <a:r>
              <a:rPr lang="en-US" dirty="0" smtClean="0">
                <a:solidFill>
                  <a:srgbClr val="000000"/>
                </a:solidFill>
              </a:rPr>
              <a:t> de </a:t>
            </a:r>
            <a:r>
              <a:rPr lang="en-US" dirty="0" err="1" smtClean="0">
                <a:solidFill>
                  <a:srgbClr val="000000"/>
                </a:solidFill>
              </a:rPr>
              <a:t>aile</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arkadaşlardan</a:t>
            </a:r>
            <a:r>
              <a:rPr lang="en-US" dirty="0" smtClean="0">
                <a:solidFill>
                  <a:srgbClr val="000000"/>
                </a:solidFill>
              </a:rPr>
              <a:t> </a:t>
            </a:r>
            <a:r>
              <a:rPr lang="en-US" dirty="0" err="1" smtClean="0">
                <a:solidFill>
                  <a:srgbClr val="000000"/>
                </a:solidFill>
              </a:rPr>
              <a:t>borç</a:t>
            </a:r>
            <a:r>
              <a:rPr lang="en-US" dirty="0" smtClean="0">
                <a:solidFill>
                  <a:srgbClr val="000000"/>
                </a:solidFill>
              </a:rPr>
              <a:t> </a:t>
            </a:r>
            <a:r>
              <a:rPr lang="en-US" dirty="0" err="1" smtClean="0">
                <a:solidFill>
                  <a:srgbClr val="000000"/>
                </a:solidFill>
              </a:rPr>
              <a:t>alınır</a:t>
            </a:r>
            <a:r>
              <a:rPr lang="en-US" dirty="0" smtClean="0">
                <a:solidFill>
                  <a:srgbClr val="000000"/>
                </a:solidFill>
              </a:rPr>
              <a:t>.</a:t>
            </a:r>
          </a:p>
        </p:txBody>
      </p:sp>
    </p:spTree>
    <p:extLst>
      <p:ext uri="{BB962C8B-B14F-4D97-AF65-F5344CB8AC3E}">
        <p14:creationId xmlns:p14="http://schemas.microsoft.com/office/powerpoint/2010/main" val="22633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1938" y="198438"/>
            <a:ext cx="8763000" cy="684803"/>
          </a:xfrm>
        </p:spPr>
        <p:txBody>
          <a:bodyPr anchor="t">
            <a:spAutoFit/>
          </a:bodyPr>
          <a:lstStyle/>
          <a:p>
            <a:pPr eaLnBrk="1" hangingPunct="1"/>
            <a:r>
              <a:rPr lang="en-US" dirty="0" err="1" smtClean="0"/>
              <a:t>Spor</a:t>
            </a:r>
            <a:endParaRPr lang="en-US" dirty="0"/>
          </a:p>
        </p:txBody>
      </p:sp>
      <p:sp>
        <p:nvSpPr>
          <p:cNvPr id="18435" name="Rectangle 3"/>
          <p:cNvSpPr>
            <a:spLocks noGrp="1" noChangeArrowheads="1"/>
          </p:cNvSpPr>
          <p:nvPr>
            <p:ph idx="1"/>
          </p:nvPr>
        </p:nvSpPr>
        <p:spPr>
          <a:xfrm>
            <a:off x="303213" y="1619459"/>
            <a:ext cx="8683625" cy="3807321"/>
          </a:xfrm>
        </p:spPr>
        <p:txBody>
          <a:bodyPr/>
          <a:lstStyle/>
          <a:p>
            <a:pPr eaLnBrk="1" hangingPunct="1">
              <a:lnSpc>
                <a:spcPct val="90000"/>
              </a:lnSpc>
              <a:buFont typeface="Times" charset="0"/>
              <a:buNone/>
            </a:pPr>
            <a:r>
              <a:rPr lang="en-US" dirty="0" err="1" smtClean="0">
                <a:solidFill>
                  <a:srgbClr val="000000"/>
                </a:solidFill>
              </a:rPr>
              <a:t>Kadınlarda</a:t>
            </a:r>
            <a:r>
              <a:rPr lang="en-US" dirty="0" smtClean="0">
                <a:solidFill>
                  <a:srgbClr val="000000"/>
                </a:solidFill>
              </a:rPr>
              <a:t> </a:t>
            </a:r>
            <a:r>
              <a:rPr lang="en-US" dirty="0" err="1" smtClean="0">
                <a:solidFill>
                  <a:srgbClr val="000000"/>
                </a:solidFill>
              </a:rPr>
              <a:t>erkeklerden</a:t>
            </a:r>
            <a:r>
              <a:rPr lang="en-US" dirty="0" smtClean="0">
                <a:solidFill>
                  <a:srgbClr val="000000"/>
                </a:solidFill>
              </a:rPr>
              <a:t> </a:t>
            </a:r>
            <a:r>
              <a:rPr lang="en-US" dirty="0" err="1" smtClean="0">
                <a:solidFill>
                  <a:srgbClr val="000000"/>
                </a:solidFill>
              </a:rPr>
              <a:t>daha</a:t>
            </a:r>
            <a:r>
              <a:rPr lang="en-US" dirty="0" smtClean="0">
                <a:solidFill>
                  <a:srgbClr val="000000"/>
                </a:solidFill>
              </a:rPr>
              <a:t> </a:t>
            </a:r>
            <a:r>
              <a:rPr lang="en-US" dirty="0" err="1" smtClean="0">
                <a:solidFill>
                  <a:srgbClr val="000000"/>
                </a:solidFill>
              </a:rPr>
              <a:t>sık</a:t>
            </a:r>
            <a:r>
              <a:rPr lang="en-US" dirty="0" smtClean="0">
                <a:solidFill>
                  <a:srgbClr val="000000"/>
                </a:solidFill>
              </a:rPr>
              <a:t> </a:t>
            </a:r>
            <a:r>
              <a:rPr lang="en-US" dirty="0" err="1" smtClean="0">
                <a:solidFill>
                  <a:srgbClr val="000000"/>
                </a:solidFill>
              </a:rPr>
              <a:t>görülür</a:t>
            </a:r>
            <a:endParaRPr lang="en-US" dirty="0" smtClean="0">
              <a:solidFill>
                <a:srgbClr val="000000"/>
              </a:solidFill>
            </a:endParaRPr>
          </a:p>
          <a:p>
            <a:pPr eaLnBrk="1" hangingPunct="1">
              <a:lnSpc>
                <a:spcPct val="90000"/>
              </a:lnSpc>
              <a:buFont typeface="Times" charset="0"/>
              <a:buNone/>
            </a:pPr>
            <a:r>
              <a:rPr lang="tr-TR" dirty="0" smtClean="0">
                <a:solidFill>
                  <a:srgbClr val="000000"/>
                </a:solidFill>
              </a:rPr>
              <a:t>Ç</a:t>
            </a:r>
            <a:r>
              <a:rPr lang="en-US" dirty="0" smtClean="0">
                <a:solidFill>
                  <a:srgbClr val="000000"/>
                </a:solidFill>
              </a:rPr>
              <a:t>ok </a:t>
            </a:r>
            <a:r>
              <a:rPr lang="en-US" dirty="0" err="1" smtClean="0">
                <a:solidFill>
                  <a:srgbClr val="000000"/>
                </a:solidFill>
              </a:rPr>
              <a:t>yapmaya</a:t>
            </a:r>
            <a:r>
              <a:rPr lang="en-US" dirty="0" smtClean="0">
                <a:solidFill>
                  <a:srgbClr val="000000"/>
                </a:solidFill>
              </a:rPr>
              <a:t> </a:t>
            </a:r>
            <a:r>
              <a:rPr lang="en-US" dirty="0" err="1" smtClean="0">
                <a:solidFill>
                  <a:srgbClr val="000000"/>
                </a:solidFill>
              </a:rPr>
              <a:t>bağlı</a:t>
            </a:r>
            <a:r>
              <a:rPr lang="en-US" dirty="0" smtClean="0">
                <a:solidFill>
                  <a:srgbClr val="000000"/>
                </a:solidFill>
              </a:rPr>
              <a:t> </a:t>
            </a:r>
            <a:r>
              <a:rPr lang="en-US" dirty="0" err="1" smtClean="0">
                <a:solidFill>
                  <a:srgbClr val="000000"/>
                </a:solidFill>
              </a:rPr>
              <a:t>yaralar</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pPr eaLnBrk="1" hangingPunct="1">
              <a:lnSpc>
                <a:spcPct val="90000"/>
              </a:lnSpc>
              <a:buFont typeface="Times" charset="0"/>
              <a:buNone/>
            </a:pPr>
            <a:r>
              <a:rPr lang="en-US" dirty="0" err="1" smtClean="0">
                <a:solidFill>
                  <a:srgbClr val="000000"/>
                </a:solidFill>
              </a:rPr>
              <a:t>Kişi</a:t>
            </a:r>
            <a:r>
              <a:rPr lang="en-US" dirty="0" smtClean="0">
                <a:solidFill>
                  <a:srgbClr val="000000"/>
                </a:solidFill>
              </a:rPr>
              <a:t> </a:t>
            </a:r>
            <a:r>
              <a:rPr lang="en-US" dirty="0" err="1" smtClean="0">
                <a:solidFill>
                  <a:srgbClr val="000000"/>
                </a:solidFill>
              </a:rPr>
              <a:t>yapamadığı</a:t>
            </a:r>
            <a:r>
              <a:rPr lang="en-US" dirty="0" smtClean="0">
                <a:solidFill>
                  <a:srgbClr val="000000"/>
                </a:solidFill>
              </a:rPr>
              <a:t> </a:t>
            </a:r>
            <a:r>
              <a:rPr lang="en-US" dirty="0" err="1" smtClean="0">
                <a:solidFill>
                  <a:srgbClr val="000000"/>
                </a:solidFill>
              </a:rPr>
              <a:t>zaman</a:t>
            </a:r>
            <a:r>
              <a:rPr lang="en-US" dirty="0" smtClean="0">
                <a:solidFill>
                  <a:srgbClr val="000000"/>
                </a:solidFill>
              </a:rPr>
              <a:t> </a:t>
            </a:r>
            <a:r>
              <a:rPr lang="en-US" dirty="0" err="1" smtClean="0">
                <a:solidFill>
                  <a:srgbClr val="000000"/>
                </a:solidFill>
              </a:rPr>
              <a:t>yapmaya</a:t>
            </a:r>
            <a:r>
              <a:rPr lang="en-US" dirty="0" smtClean="0">
                <a:solidFill>
                  <a:srgbClr val="000000"/>
                </a:solidFill>
              </a:rPr>
              <a:t> </a:t>
            </a:r>
            <a:r>
              <a:rPr lang="en-US" dirty="0" err="1" smtClean="0">
                <a:solidFill>
                  <a:srgbClr val="000000"/>
                </a:solidFill>
              </a:rPr>
              <a:t>aşerir</a:t>
            </a:r>
            <a:endParaRPr lang="en-US" dirty="0" smtClean="0">
              <a:solidFill>
                <a:srgbClr val="000000"/>
              </a:solidFill>
            </a:endParaRPr>
          </a:p>
          <a:p>
            <a:pPr eaLnBrk="1" hangingPunct="1">
              <a:lnSpc>
                <a:spcPct val="90000"/>
              </a:lnSpc>
              <a:buFont typeface="Times" charset="0"/>
              <a:buNone/>
            </a:pPr>
            <a:r>
              <a:rPr lang="en-US" dirty="0" err="1" smtClean="0">
                <a:solidFill>
                  <a:srgbClr val="000000"/>
                </a:solidFill>
              </a:rPr>
              <a:t>Aile</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arkadaşlardan</a:t>
            </a:r>
            <a:r>
              <a:rPr lang="en-US" dirty="0" smtClean="0">
                <a:solidFill>
                  <a:srgbClr val="000000"/>
                </a:solidFill>
              </a:rPr>
              <a:t> </a:t>
            </a:r>
            <a:r>
              <a:rPr lang="en-US" dirty="0" err="1" smtClean="0">
                <a:solidFill>
                  <a:srgbClr val="000000"/>
                </a:solidFill>
              </a:rPr>
              <a:t>uzaklaşma</a:t>
            </a:r>
            <a:r>
              <a:rPr lang="en-US" dirty="0" smtClean="0">
                <a:solidFill>
                  <a:srgbClr val="000000"/>
                </a:solidFill>
              </a:rPr>
              <a:t> </a:t>
            </a:r>
            <a:r>
              <a:rPr lang="en-US" dirty="0" err="1" smtClean="0">
                <a:solidFill>
                  <a:srgbClr val="000000"/>
                </a:solidFill>
              </a:rPr>
              <a:t>olur</a:t>
            </a:r>
            <a:endParaRPr lang="en-US" dirty="0">
              <a:solidFill>
                <a:srgbClr val="000000"/>
              </a:solidFill>
            </a:endParaRPr>
          </a:p>
        </p:txBody>
      </p:sp>
    </p:spTree>
    <p:extLst>
      <p:ext uri="{BB962C8B-B14F-4D97-AF65-F5344CB8AC3E}">
        <p14:creationId xmlns:p14="http://schemas.microsoft.com/office/powerpoint/2010/main" val="50104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5275" y="187325"/>
            <a:ext cx="8763000" cy="684803"/>
          </a:xfrm>
        </p:spPr>
        <p:txBody>
          <a:bodyPr anchor="t">
            <a:spAutoFit/>
          </a:bodyPr>
          <a:lstStyle/>
          <a:p>
            <a:pPr eaLnBrk="1" hangingPunct="1"/>
            <a:r>
              <a:rPr lang="en-US" dirty="0" err="1" smtClean="0"/>
              <a:t>İş</a:t>
            </a:r>
            <a:endParaRPr lang="en-US" dirty="0"/>
          </a:p>
        </p:txBody>
      </p:sp>
      <p:sp>
        <p:nvSpPr>
          <p:cNvPr id="17411" name="Rectangle 3"/>
          <p:cNvSpPr>
            <a:spLocks noGrp="1" noChangeArrowheads="1"/>
          </p:cNvSpPr>
          <p:nvPr>
            <p:ph idx="1"/>
          </p:nvPr>
        </p:nvSpPr>
        <p:spPr>
          <a:xfrm>
            <a:off x="321910" y="1392230"/>
            <a:ext cx="8683625" cy="3904728"/>
          </a:xfrm>
        </p:spPr>
        <p:txBody>
          <a:bodyPr>
            <a:normAutofit fontScale="92500" lnSpcReduction="20000"/>
          </a:bodyPr>
          <a:lstStyle/>
          <a:p>
            <a:pPr eaLnBrk="1" hangingPunct="1">
              <a:lnSpc>
                <a:spcPct val="90000"/>
              </a:lnSpc>
              <a:spcBef>
                <a:spcPct val="15000"/>
              </a:spcBef>
              <a:spcAft>
                <a:spcPct val="15000"/>
              </a:spcAft>
              <a:buFont typeface="Times" charset="0"/>
              <a:buNone/>
            </a:pPr>
            <a:r>
              <a:rPr lang="en-US" dirty="0" smtClean="0">
                <a:solidFill>
                  <a:srgbClr val="000000"/>
                </a:solidFill>
              </a:rPr>
              <a:t> </a:t>
            </a:r>
            <a:r>
              <a:rPr lang="en-US" dirty="0" err="1" smtClean="0">
                <a:solidFill>
                  <a:srgbClr val="000000"/>
                </a:solidFill>
              </a:rPr>
              <a:t>Sağlıklı</a:t>
            </a:r>
            <a:r>
              <a:rPr lang="en-US" dirty="0" smtClean="0">
                <a:solidFill>
                  <a:srgbClr val="000000"/>
                </a:solidFill>
              </a:rPr>
              <a:t> </a:t>
            </a:r>
            <a:r>
              <a:rPr lang="en-US" dirty="0" err="1">
                <a:solidFill>
                  <a:srgbClr val="000000"/>
                </a:solidFill>
              </a:rPr>
              <a:t>Ç</a:t>
            </a:r>
            <a:r>
              <a:rPr lang="en-US" dirty="0" err="1" smtClean="0">
                <a:solidFill>
                  <a:srgbClr val="000000"/>
                </a:solidFill>
              </a:rPr>
              <a:t>alışma</a:t>
            </a:r>
            <a:endParaRPr lang="en-US" sz="2400" dirty="0">
              <a:solidFill>
                <a:srgbClr val="000000"/>
              </a:solidFill>
            </a:endParaRPr>
          </a:p>
          <a:p>
            <a:pPr lvl="1" eaLnBrk="1" hangingPunct="1">
              <a:lnSpc>
                <a:spcPct val="90000"/>
              </a:lnSpc>
              <a:spcBef>
                <a:spcPct val="15000"/>
              </a:spcBef>
              <a:spcAft>
                <a:spcPct val="15000"/>
              </a:spcAft>
            </a:pPr>
            <a:r>
              <a:rPr lang="en-US" dirty="0" err="1" smtClean="0">
                <a:solidFill>
                  <a:srgbClr val="000000"/>
                </a:solidFill>
              </a:rPr>
              <a:t>Insana</a:t>
            </a:r>
            <a:r>
              <a:rPr lang="en-US" dirty="0" smtClean="0">
                <a:solidFill>
                  <a:srgbClr val="000000"/>
                </a:solidFill>
              </a:rPr>
              <a:t> </a:t>
            </a:r>
            <a:r>
              <a:rPr lang="en-US" dirty="0" err="1" smtClean="0">
                <a:solidFill>
                  <a:srgbClr val="000000"/>
                </a:solidFill>
              </a:rPr>
              <a:t>bir</a:t>
            </a:r>
            <a:r>
              <a:rPr lang="en-US" dirty="0" smtClean="0">
                <a:solidFill>
                  <a:srgbClr val="000000"/>
                </a:solidFill>
              </a:rPr>
              <a:t> </a:t>
            </a:r>
            <a:r>
              <a:rPr lang="en-US" dirty="0" err="1" smtClean="0">
                <a:solidFill>
                  <a:srgbClr val="000000"/>
                </a:solidFill>
              </a:rPr>
              <a:t>kimlik</a:t>
            </a:r>
            <a:r>
              <a:rPr lang="en-US" dirty="0" smtClean="0">
                <a:solidFill>
                  <a:srgbClr val="000000"/>
                </a:solidFill>
              </a:rPr>
              <a:t> </a:t>
            </a:r>
            <a:r>
              <a:rPr lang="en-US" dirty="0" err="1" smtClean="0">
                <a:solidFill>
                  <a:srgbClr val="000000"/>
                </a:solidFill>
              </a:rPr>
              <a:t>verir</a:t>
            </a:r>
            <a:endParaRPr lang="en-US" dirty="0">
              <a:solidFill>
                <a:srgbClr val="000000"/>
              </a:solidFill>
            </a:endParaRPr>
          </a:p>
          <a:p>
            <a:pPr lvl="1" eaLnBrk="1" hangingPunct="1">
              <a:lnSpc>
                <a:spcPct val="90000"/>
              </a:lnSpc>
              <a:spcBef>
                <a:spcPct val="15000"/>
              </a:spcBef>
              <a:spcAft>
                <a:spcPct val="15000"/>
              </a:spcAft>
            </a:pPr>
            <a:r>
              <a:rPr lang="en-US" dirty="0" err="1" smtClean="0">
                <a:solidFill>
                  <a:srgbClr val="000000"/>
                </a:solidFill>
              </a:rPr>
              <a:t>Güçlü</a:t>
            </a:r>
            <a:r>
              <a:rPr lang="en-US" dirty="0" smtClean="0">
                <a:solidFill>
                  <a:srgbClr val="000000"/>
                </a:solidFill>
              </a:rPr>
              <a:t> </a:t>
            </a:r>
            <a:r>
              <a:rPr lang="en-US" dirty="0" err="1" smtClean="0">
                <a:solidFill>
                  <a:srgbClr val="000000"/>
                </a:solidFill>
              </a:rPr>
              <a:t>kılar</a:t>
            </a:r>
            <a:endParaRPr lang="en-US" dirty="0">
              <a:solidFill>
                <a:srgbClr val="000000"/>
              </a:solidFill>
            </a:endParaRPr>
          </a:p>
          <a:p>
            <a:pPr lvl="1" eaLnBrk="1" hangingPunct="1">
              <a:lnSpc>
                <a:spcPct val="90000"/>
              </a:lnSpc>
              <a:spcBef>
                <a:spcPct val="15000"/>
              </a:spcBef>
              <a:spcAft>
                <a:spcPct val="15000"/>
              </a:spcAft>
            </a:pPr>
            <a:r>
              <a:rPr lang="en-US" dirty="0" err="1" smtClean="0">
                <a:solidFill>
                  <a:srgbClr val="000000"/>
                </a:solidFill>
              </a:rPr>
              <a:t>Kişinin</a:t>
            </a:r>
            <a:r>
              <a:rPr lang="en-US" dirty="0" smtClean="0">
                <a:solidFill>
                  <a:srgbClr val="000000"/>
                </a:solidFill>
              </a:rPr>
              <a:t> </a:t>
            </a:r>
            <a:r>
              <a:rPr lang="en-US" dirty="0" err="1" smtClean="0">
                <a:solidFill>
                  <a:srgbClr val="000000"/>
                </a:solidFill>
              </a:rPr>
              <a:t>hayatında</a:t>
            </a:r>
            <a:r>
              <a:rPr lang="en-US" dirty="0" smtClean="0">
                <a:solidFill>
                  <a:srgbClr val="000000"/>
                </a:solidFill>
              </a:rPr>
              <a:t> </a:t>
            </a:r>
            <a:r>
              <a:rPr lang="en-US" dirty="0" err="1">
                <a:solidFill>
                  <a:srgbClr val="000000"/>
                </a:solidFill>
              </a:rPr>
              <a:t>d</a:t>
            </a:r>
            <a:r>
              <a:rPr lang="en-US" dirty="0" err="1" smtClean="0">
                <a:solidFill>
                  <a:srgbClr val="000000"/>
                </a:solidFill>
              </a:rPr>
              <a:t>oyum</a:t>
            </a:r>
            <a:r>
              <a:rPr lang="en-US" dirty="0" smtClean="0">
                <a:solidFill>
                  <a:srgbClr val="000000"/>
                </a:solidFill>
              </a:rPr>
              <a:t>, </a:t>
            </a:r>
            <a:r>
              <a:rPr lang="en-US" dirty="0" err="1" smtClean="0">
                <a:solidFill>
                  <a:srgbClr val="000000"/>
                </a:solidFill>
              </a:rPr>
              <a:t>başarı</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problemlerle</a:t>
            </a:r>
            <a:r>
              <a:rPr lang="en-US" dirty="0" smtClean="0">
                <a:solidFill>
                  <a:srgbClr val="000000"/>
                </a:solidFill>
              </a:rPr>
              <a:t> </a:t>
            </a:r>
            <a:r>
              <a:rPr lang="en-US" dirty="0" err="1" smtClean="0">
                <a:solidFill>
                  <a:srgbClr val="000000"/>
                </a:solidFill>
              </a:rPr>
              <a:t>başa</a:t>
            </a:r>
            <a:r>
              <a:rPr lang="en-US" dirty="0" smtClean="0">
                <a:solidFill>
                  <a:srgbClr val="000000"/>
                </a:solidFill>
              </a:rPr>
              <a:t> </a:t>
            </a:r>
            <a:r>
              <a:rPr lang="en-US" dirty="0" err="1" smtClean="0">
                <a:solidFill>
                  <a:srgbClr val="000000"/>
                </a:solidFill>
              </a:rPr>
              <a:t>çıkma</a:t>
            </a:r>
            <a:r>
              <a:rPr lang="en-US" dirty="0" smtClean="0">
                <a:solidFill>
                  <a:srgbClr val="000000"/>
                </a:solidFill>
              </a:rPr>
              <a:t> </a:t>
            </a:r>
            <a:r>
              <a:rPr lang="en-US" dirty="0" err="1" smtClean="0">
                <a:solidFill>
                  <a:srgbClr val="000000"/>
                </a:solidFill>
              </a:rPr>
              <a:t>anlamına</a:t>
            </a:r>
            <a:r>
              <a:rPr lang="en-US" dirty="0" smtClean="0">
                <a:solidFill>
                  <a:srgbClr val="000000"/>
                </a:solidFill>
              </a:rPr>
              <a:t> </a:t>
            </a:r>
            <a:r>
              <a:rPr lang="en-US" dirty="0" err="1" smtClean="0">
                <a:solidFill>
                  <a:srgbClr val="000000"/>
                </a:solidFill>
              </a:rPr>
              <a:t>gelir</a:t>
            </a:r>
            <a:r>
              <a:rPr lang="en-US" dirty="0" smtClean="0">
                <a:solidFill>
                  <a:srgbClr val="000000"/>
                </a:solidFill>
              </a:rPr>
              <a:t>. </a:t>
            </a:r>
          </a:p>
          <a:p>
            <a:pPr marL="457200" lvl="1" indent="0" eaLnBrk="1" hangingPunct="1">
              <a:lnSpc>
                <a:spcPct val="90000"/>
              </a:lnSpc>
              <a:spcBef>
                <a:spcPct val="15000"/>
              </a:spcBef>
              <a:spcAft>
                <a:spcPct val="15000"/>
              </a:spcAft>
              <a:buNone/>
            </a:pPr>
            <a:r>
              <a:rPr lang="en-US" dirty="0" err="1" smtClean="0">
                <a:solidFill>
                  <a:srgbClr val="000000"/>
                </a:solidFill>
              </a:rPr>
              <a:t>İş</a:t>
            </a:r>
            <a:r>
              <a:rPr lang="en-US" dirty="0" smtClean="0">
                <a:solidFill>
                  <a:srgbClr val="000000"/>
                </a:solidFill>
              </a:rPr>
              <a:t> </a:t>
            </a:r>
            <a:r>
              <a:rPr lang="en-US" dirty="0" err="1" smtClean="0">
                <a:solidFill>
                  <a:srgbClr val="000000"/>
                </a:solidFill>
              </a:rPr>
              <a:t>Bağımlılığı</a:t>
            </a:r>
            <a:endParaRPr lang="en-US" sz="2400" dirty="0">
              <a:solidFill>
                <a:srgbClr val="000000"/>
              </a:solidFill>
            </a:endParaRPr>
          </a:p>
          <a:p>
            <a:pPr lvl="1" eaLnBrk="1" hangingPunct="1">
              <a:lnSpc>
                <a:spcPct val="90000"/>
              </a:lnSpc>
              <a:spcBef>
                <a:spcPct val="15000"/>
              </a:spcBef>
              <a:spcAft>
                <a:spcPct val="15000"/>
              </a:spcAft>
            </a:pPr>
            <a:r>
              <a:rPr lang="en-US" dirty="0" err="1" smtClean="0">
                <a:solidFill>
                  <a:srgbClr val="000000"/>
                </a:solidFill>
              </a:rPr>
              <a:t>Dışarıdan</a:t>
            </a:r>
            <a:r>
              <a:rPr lang="en-US" dirty="0" smtClean="0">
                <a:solidFill>
                  <a:srgbClr val="000000"/>
                </a:solidFill>
              </a:rPr>
              <a:t> </a:t>
            </a:r>
            <a:r>
              <a:rPr lang="en-US" dirty="0" err="1" smtClean="0">
                <a:solidFill>
                  <a:srgbClr val="000000"/>
                </a:solidFill>
              </a:rPr>
              <a:t>çok</a:t>
            </a:r>
            <a:r>
              <a:rPr lang="en-US" dirty="0" smtClean="0">
                <a:solidFill>
                  <a:srgbClr val="000000"/>
                </a:solidFill>
              </a:rPr>
              <a:t> </a:t>
            </a:r>
            <a:r>
              <a:rPr lang="en-US" dirty="0" err="1" smtClean="0">
                <a:solidFill>
                  <a:srgbClr val="000000"/>
                </a:solidFill>
              </a:rPr>
              <a:t>bariz</a:t>
            </a:r>
            <a:r>
              <a:rPr lang="en-US" dirty="0" smtClean="0">
                <a:solidFill>
                  <a:srgbClr val="000000"/>
                </a:solidFill>
              </a:rPr>
              <a:t> </a:t>
            </a:r>
            <a:r>
              <a:rPr lang="en-US" dirty="0" err="1" smtClean="0">
                <a:solidFill>
                  <a:srgbClr val="000000"/>
                </a:solidFill>
              </a:rPr>
              <a:t>farkedilecek</a:t>
            </a:r>
            <a:r>
              <a:rPr lang="en-US" dirty="0" smtClean="0">
                <a:solidFill>
                  <a:srgbClr val="000000"/>
                </a:solidFill>
              </a:rPr>
              <a:t> </a:t>
            </a:r>
            <a:r>
              <a:rPr lang="en-US" dirty="0" err="1" smtClean="0">
                <a:solidFill>
                  <a:srgbClr val="000000"/>
                </a:solidFill>
              </a:rPr>
              <a:t>kadar</a:t>
            </a:r>
            <a:r>
              <a:rPr lang="en-US" dirty="0" smtClean="0">
                <a:solidFill>
                  <a:srgbClr val="000000"/>
                </a:solidFill>
              </a:rPr>
              <a:t> </a:t>
            </a:r>
            <a:r>
              <a:rPr lang="en-US" dirty="0" err="1" smtClean="0">
                <a:solidFill>
                  <a:srgbClr val="000000"/>
                </a:solidFill>
              </a:rPr>
              <a:t>çok</a:t>
            </a:r>
            <a:r>
              <a:rPr lang="en-US" dirty="0" smtClean="0">
                <a:solidFill>
                  <a:srgbClr val="000000"/>
                </a:solidFill>
              </a:rPr>
              <a:t> </a:t>
            </a:r>
            <a:r>
              <a:rPr lang="en-US" dirty="0" err="1" smtClean="0">
                <a:solidFill>
                  <a:srgbClr val="000000"/>
                </a:solidFill>
              </a:rPr>
              <a:t>çalışılır</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bu</a:t>
            </a:r>
            <a:r>
              <a:rPr lang="en-US" dirty="0" smtClean="0">
                <a:solidFill>
                  <a:srgbClr val="000000"/>
                </a:solidFill>
              </a:rPr>
              <a:t> </a:t>
            </a:r>
            <a:r>
              <a:rPr lang="en-US" dirty="0" err="1" smtClean="0">
                <a:solidFill>
                  <a:srgbClr val="000000"/>
                </a:solidFill>
              </a:rPr>
              <a:t>çalışma</a:t>
            </a: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hayatta</a:t>
            </a:r>
            <a:r>
              <a:rPr lang="en-US" dirty="0" smtClean="0">
                <a:solidFill>
                  <a:srgbClr val="000000"/>
                </a:solidFill>
              </a:rPr>
              <a:t> </a:t>
            </a:r>
            <a:r>
              <a:rPr lang="en-US" dirty="0" err="1" smtClean="0">
                <a:solidFill>
                  <a:srgbClr val="000000"/>
                </a:solidFill>
              </a:rPr>
              <a:t>yakın</a:t>
            </a:r>
            <a:r>
              <a:rPr lang="en-US" dirty="0" smtClean="0">
                <a:solidFill>
                  <a:srgbClr val="000000"/>
                </a:solidFill>
              </a:rPr>
              <a:t> </a:t>
            </a:r>
            <a:r>
              <a:rPr lang="en-US" dirty="0" err="1" smtClean="0">
                <a:solidFill>
                  <a:srgbClr val="000000"/>
                </a:solidFill>
              </a:rPr>
              <a:t>ilişkilere</a:t>
            </a:r>
            <a:r>
              <a:rPr lang="en-US" dirty="0" smtClean="0">
                <a:solidFill>
                  <a:srgbClr val="000000"/>
                </a:solidFill>
              </a:rPr>
              <a:t> </a:t>
            </a:r>
            <a:r>
              <a:rPr lang="en-US" dirty="0" err="1" smtClean="0">
                <a:solidFill>
                  <a:srgbClr val="000000"/>
                </a:solidFill>
              </a:rPr>
              <a:t>mani</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pPr lvl="1" eaLnBrk="1" hangingPunct="1">
              <a:lnSpc>
                <a:spcPct val="90000"/>
              </a:lnSpc>
              <a:spcBef>
                <a:spcPct val="15000"/>
              </a:spcBef>
              <a:spcAft>
                <a:spcPct val="15000"/>
              </a:spcAft>
            </a:pPr>
            <a:r>
              <a:rPr lang="en-US" dirty="0" err="1" smtClean="0">
                <a:solidFill>
                  <a:srgbClr val="000000"/>
                </a:solidFill>
              </a:rPr>
              <a:t>Evlilik</a:t>
            </a:r>
            <a:r>
              <a:rPr lang="en-US" dirty="0" smtClean="0">
                <a:solidFill>
                  <a:srgbClr val="000000"/>
                </a:solidFill>
              </a:rPr>
              <a:t> </a:t>
            </a:r>
            <a:r>
              <a:rPr lang="en-US" dirty="0" err="1" smtClean="0">
                <a:solidFill>
                  <a:srgbClr val="000000"/>
                </a:solidFill>
              </a:rPr>
              <a:t>ciddi</a:t>
            </a:r>
            <a:r>
              <a:rPr lang="en-US" dirty="0" smtClean="0">
                <a:solidFill>
                  <a:srgbClr val="000000"/>
                </a:solidFill>
              </a:rPr>
              <a:t> </a:t>
            </a:r>
            <a:r>
              <a:rPr lang="en-US" dirty="0" err="1" smtClean="0">
                <a:solidFill>
                  <a:srgbClr val="000000"/>
                </a:solidFill>
              </a:rPr>
              <a:t>anlamda</a:t>
            </a:r>
            <a:r>
              <a:rPr lang="en-US" dirty="0" smtClean="0">
                <a:solidFill>
                  <a:srgbClr val="000000"/>
                </a:solidFill>
              </a:rPr>
              <a:t> </a:t>
            </a:r>
            <a:r>
              <a:rPr lang="en-US" dirty="0" err="1" smtClean="0">
                <a:solidFill>
                  <a:srgbClr val="000000"/>
                </a:solidFill>
              </a:rPr>
              <a:t>zarar</a:t>
            </a:r>
            <a:r>
              <a:rPr lang="en-US" dirty="0" smtClean="0">
                <a:solidFill>
                  <a:srgbClr val="000000"/>
                </a:solidFill>
              </a:rPr>
              <a:t> </a:t>
            </a:r>
            <a:r>
              <a:rPr lang="en-US" dirty="0" err="1" smtClean="0">
                <a:solidFill>
                  <a:srgbClr val="000000"/>
                </a:solidFill>
              </a:rPr>
              <a:t>görür</a:t>
            </a:r>
            <a:endParaRPr lang="en-US" dirty="0">
              <a:solidFill>
                <a:srgbClr val="000000"/>
              </a:solidFill>
            </a:endParaRPr>
          </a:p>
          <a:p>
            <a:pPr lvl="1" eaLnBrk="1" hangingPunct="1">
              <a:lnSpc>
                <a:spcPct val="90000"/>
              </a:lnSpc>
              <a:spcBef>
                <a:spcPct val="15000"/>
              </a:spcBef>
              <a:spcAft>
                <a:spcPct val="15000"/>
              </a:spcAft>
            </a:pPr>
            <a:r>
              <a:rPr lang="en-US" dirty="0" smtClean="0">
                <a:solidFill>
                  <a:srgbClr val="000000"/>
                </a:solidFill>
              </a:rPr>
              <a:t>S</a:t>
            </a:r>
            <a:r>
              <a:rPr lang="tr-TR" dirty="0" smtClean="0">
                <a:solidFill>
                  <a:srgbClr val="000000"/>
                </a:solidFill>
              </a:rPr>
              <a:t>ağlık problemleri ortaya çıkar</a:t>
            </a:r>
          </a:p>
          <a:p>
            <a:pPr lvl="1" eaLnBrk="1" hangingPunct="1">
              <a:lnSpc>
                <a:spcPct val="90000"/>
              </a:lnSpc>
              <a:spcBef>
                <a:spcPct val="15000"/>
              </a:spcBef>
              <a:spcAft>
                <a:spcPct val="15000"/>
              </a:spcAft>
            </a:pPr>
            <a:r>
              <a:rPr lang="en-US" dirty="0" smtClean="0">
                <a:solidFill>
                  <a:srgbClr val="000000"/>
                </a:solidFill>
              </a:rPr>
              <a:t>R</a:t>
            </a:r>
            <a:r>
              <a:rPr lang="tr-TR" dirty="0" err="1" smtClean="0">
                <a:solidFill>
                  <a:srgbClr val="000000"/>
                </a:solidFill>
              </a:rPr>
              <a:t>ahatlayamaz</a:t>
            </a:r>
            <a:r>
              <a:rPr lang="tr-TR" dirty="0" smtClean="0">
                <a:solidFill>
                  <a:srgbClr val="000000"/>
                </a:solidFill>
              </a:rPr>
              <a:t>, tatil yapamaz</a:t>
            </a:r>
          </a:p>
          <a:p>
            <a:pPr lvl="1" eaLnBrk="1" hangingPunct="1">
              <a:lnSpc>
                <a:spcPct val="90000"/>
              </a:lnSpc>
              <a:spcBef>
                <a:spcPct val="15000"/>
              </a:spcBef>
              <a:spcAft>
                <a:spcPct val="15000"/>
              </a:spcAft>
            </a:pPr>
            <a:endParaRPr lang="en-US" sz="2200" dirty="0">
              <a:solidFill>
                <a:srgbClr val="000000"/>
              </a:solidFill>
            </a:endParaRPr>
          </a:p>
        </p:txBody>
      </p:sp>
    </p:spTree>
    <p:extLst>
      <p:ext uri="{BB962C8B-B14F-4D97-AF65-F5344CB8AC3E}">
        <p14:creationId xmlns:p14="http://schemas.microsoft.com/office/powerpoint/2010/main" val="380337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3050" y="187325"/>
            <a:ext cx="8763000" cy="684803"/>
          </a:xfrm>
        </p:spPr>
        <p:txBody>
          <a:bodyPr anchor="t">
            <a:spAutoFit/>
          </a:bodyPr>
          <a:lstStyle/>
          <a:p>
            <a:pPr eaLnBrk="1" hangingPunct="1"/>
            <a:r>
              <a:rPr lang="en-US" dirty="0" err="1" smtClean="0"/>
              <a:t>Cinsellik</a:t>
            </a:r>
            <a:endParaRPr lang="en-US" dirty="0"/>
          </a:p>
        </p:txBody>
      </p:sp>
      <p:sp>
        <p:nvSpPr>
          <p:cNvPr id="20483" name="Rectangle 3"/>
          <p:cNvSpPr>
            <a:spLocks noGrp="1" noChangeArrowheads="1"/>
          </p:cNvSpPr>
          <p:nvPr>
            <p:ph idx="1"/>
          </p:nvPr>
        </p:nvSpPr>
        <p:spPr>
          <a:xfrm>
            <a:off x="293688" y="1636475"/>
            <a:ext cx="8683625" cy="3633143"/>
          </a:xfrm>
        </p:spPr>
        <p:txBody>
          <a:bodyPr>
            <a:normAutofit/>
          </a:bodyPr>
          <a:lstStyle/>
          <a:p>
            <a:pPr eaLnBrk="1" hangingPunct="1"/>
            <a:r>
              <a:rPr lang="en-US" dirty="0" err="1" smtClean="0">
                <a:solidFill>
                  <a:srgbClr val="000000"/>
                </a:solidFill>
              </a:rPr>
              <a:t>Erkeklerde</a:t>
            </a:r>
            <a:r>
              <a:rPr lang="en-US" dirty="0" smtClean="0">
                <a:solidFill>
                  <a:srgbClr val="000000"/>
                </a:solidFill>
              </a:rPr>
              <a:t> </a:t>
            </a:r>
            <a:r>
              <a:rPr lang="en-US" dirty="0" err="1" smtClean="0">
                <a:solidFill>
                  <a:srgbClr val="000000"/>
                </a:solidFill>
              </a:rPr>
              <a:t>kadınlardan</a:t>
            </a:r>
            <a:r>
              <a:rPr lang="en-US" dirty="0" smtClean="0">
                <a:solidFill>
                  <a:srgbClr val="000000"/>
                </a:solidFill>
              </a:rPr>
              <a:t> </a:t>
            </a:r>
            <a:r>
              <a:rPr lang="en-US" dirty="0" err="1" smtClean="0">
                <a:solidFill>
                  <a:srgbClr val="000000"/>
                </a:solidFill>
              </a:rPr>
              <a:t>daha</a:t>
            </a:r>
            <a:r>
              <a:rPr lang="en-US" dirty="0" smtClean="0">
                <a:solidFill>
                  <a:srgbClr val="000000"/>
                </a:solidFill>
              </a:rPr>
              <a:t> </a:t>
            </a:r>
            <a:r>
              <a:rPr lang="en-US" dirty="0" err="1" smtClean="0">
                <a:solidFill>
                  <a:srgbClr val="000000"/>
                </a:solidFill>
              </a:rPr>
              <a:t>fazladır</a:t>
            </a:r>
            <a:endParaRPr lang="en-US" dirty="0" smtClean="0">
              <a:solidFill>
                <a:srgbClr val="000000"/>
              </a:solidFill>
            </a:endParaRPr>
          </a:p>
          <a:p>
            <a:pPr eaLnBrk="1" hangingPunct="1"/>
            <a:r>
              <a:rPr lang="en-US" dirty="0" err="1" smtClean="0">
                <a:solidFill>
                  <a:srgbClr val="000000"/>
                </a:solidFill>
              </a:rPr>
              <a:t>Intihar</a:t>
            </a:r>
            <a:r>
              <a:rPr lang="en-US" dirty="0" smtClean="0">
                <a:solidFill>
                  <a:srgbClr val="000000"/>
                </a:solidFill>
              </a:rPr>
              <a:t> </a:t>
            </a:r>
            <a:r>
              <a:rPr lang="en-US" dirty="0" err="1" smtClean="0">
                <a:solidFill>
                  <a:srgbClr val="000000"/>
                </a:solidFill>
              </a:rPr>
              <a:t>riski</a:t>
            </a:r>
            <a:r>
              <a:rPr lang="en-US" dirty="0" smtClean="0">
                <a:solidFill>
                  <a:srgbClr val="000000"/>
                </a:solidFill>
              </a:rPr>
              <a:t> </a:t>
            </a:r>
            <a:r>
              <a:rPr lang="en-US" dirty="0" err="1" smtClean="0">
                <a:solidFill>
                  <a:srgbClr val="000000"/>
                </a:solidFill>
              </a:rPr>
              <a:t>çok</a:t>
            </a:r>
            <a:r>
              <a:rPr lang="en-US" dirty="0" smtClean="0">
                <a:solidFill>
                  <a:srgbClr val="000000"/>
                </a:solidFill>
              </a:rPr>
              <a:t> </a:t>
            </a:r>
            <a:r>
              <a:rPr lang="en-US" dirty="0" err="1" smtClean="0">
                <a:solidFill>
                  <a:srgbClr val="000000"/>
                </a:solidFill>
              </a:rPr>
              <a:t>yüksektir</a:t>
            </a:r>
            <a:endParaRPr lang="en-US" dirty="0" smtClean="0">
              <a:solidFill>
                <a:srgbClr val="000000"/>
              </a:solidFill>
            </a:endParaRPr>
          </a:p>
          <a:p>
            <a:pPr eaLnBrk="1" hangingPunct="1"/>
            <a:r>
              <a:rPr lang="en-US" dirty="0" err="1" smtClean="0">
                <a:solidFill>
                  <a:srgbClr val="000000"/>
                </a:solidFill>
              </a:rPr>
              <a:t>Depresyon</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kaygı</a:t>
            </a:r>
            <a:r>
              <a:rPr lang="en-US" dirty="0" smtClean="0">
                <a:solidFill>
                  <a:srgbClr val="000000"/>
                </a:solidFill>
              </a:rPr>
              <a:t> </a:t>
            </a:r>
            <a:r>
              <a:rPr lang="en-US" dirty="0" err="1" smtClean="0">
                <a:solidFill>
                  <a:srgbClr val="000000"/>
                </a:solidFill>
              </a:rPr>
              <a:t>bozukluğu</a:t>
            </a:r>
            <a:r>
              <a:rPr lang="en-US" dirty="0" smtClean="0">
                <a:solidFill>
                  <a:srgbClr val="000000"/>
                </a:solidFill>
              </a:rPr>
              <a:t> </a:t>
            </a:r>
            <a:r>
              <a:rPr lang="en-US" dirty="0" err="1" smtClean="0">
                <a:solidFill>
                  <a:srgbClr val="000000"/>
                </a:solidFill>
              </a:rPr>
              <a:t>sık</a:t>
            </a:r>
            <a:r>
              <a:rPr lang="en-US" dirty="0" smtClean="0">
                <a:solidFill>
                  <a:srgbClr val="000000"/>
                </a:solidFill>
              </a:rPr>
              <a:t> </a:t>
            </a:r>
            <a:r>
              <a:rPr lang="en-US" dirty="0" err="1" smtClean="0">
                <a:solidFill>
                  <a:srgbClr val="000000"/>
                </a:solidFill>
              </a:rPr>
              <a:t>görülür</a:t>
            </a:r>
            <a:endParaRPr lang="en-US" dirty="0" smtClean="0">
              <a:solidFill>
                <a:srgbClr val="000000"/>
              </a:solidFill>
            </a:endParaRPr>
          </a:p>
          <a:p>
            <a:pPr eaLnBrk="1" hangingPunct="1"/>
            <a:endParaRPr lang="en-US" dirty="0">
              <a:solidFill>
                <a:srgbClr val="000000"/>
              </a:solidFill>
            </a:endParaRPr>
          </a:p>
        </p:txBody>
      </p:sp>
    </p:spTree>
    <p:extLst>
      <p:ext uri="{BB962C8B-B14F-4D97-AF65-F5344CB8AC3E}">
        <p14:creationId xmlns:p14="http://schemas.microsoft.com/office/powerpoint/2010/main" val="229868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smtClean="0">
                <a:solidFill>
                  <a:srgbClr val="00B158"/>
                </a:solidFill>
                <a:latin typeface="Calibri" panose="020F0502020204030204" pitchFamily="34" charset="0"/>
              </a:rPr>
              <a:t>Bağımlılık Nedir?</a:t>
            </a:r>
            <a:endParaRPr lang="tr-TR" sz="2800" b="1" dirty="0">
              <a:solidFill>
                <a:srgbClr val="00B158"/>
              </a:solidFill>
              <a:latin typeface="Calibri" panose="020F0502020204030204" pitchFamily="34" charset="0"/>
            </a:endParaRPr>
          </a:p>
        </p:txBody>
      </p:sp>
      <p:sp>
        <p:nvSpPr>
          <p:cNvPr id="2" name="TextBox 1"/>
          <p:cNvSpPr txBox="1"/>
          <p:nvPr/>
        </p:nvSpPr>
        <p:spPr>
          <a:xfrm>
            <a:off x="177021" y="1340768"/>
            <a:ext cx="8787593" cy="387798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rgbClr val="000000"/>
                </a:solidFill>
                <a:latin typeface="+mn-lt"/>
              </a:rPr>
              <a:t>Bağımlılık bir hastalıktır.</a:t>
            </a:r>
          </a:p>
          <a:p>
            <a:pPr marL="280988" indent="-280988">
              <a:spcBef>
                <a:spcPts val="1000"/>
              </a:spcBef>
              <a:spcAft>
                <a:spcPts val="1000"/>
              </a:spcAft>
              <a:buFont typeface="Wingdings" panose="05000000000000000000" pitchFamily="2" charset="2"/>
              <a:buChar char="§"/>
            </a:pPr>
            <a:r>
              <a:rPr lang="tr-TR" sz="2800" b="1" dirty="0" smtClean="0">
                <a:solidFill>
                  <a:srgbClr val="000000"/>
                </a:solidFill>
                <a:latin typeface="+mn-lt"/>
              </a:rPr>
              <a:t>Bağımlılık </a:t>
            </a:r>
            <a:r>
              <a:rPr lang="tr-TR" sz="2800" b="1" dirty="0">
                <a:solidFill>
                  <a:srgbClr val="000000"/>
                </a:solidFill>
                <a:latin typeface="+mn-lt"/>
              </a:rPr>
              <a:t>kişinin bütünlüğe erişememesinden kaynaklanır.</a:t>
            </a:r>
          </a:p>
          <a:p>
            <a:pPr marL="280988"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 olmak kişinin kendisine inanmayı kestiğinin göstergesidir.</a:t>
            </a:r>
          </a:p>
          <a:p>
            <a:pPr marL="280988"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 olmak ne bir rolle ilişkilidir ne de bir sosyal sınıfa aittir.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711187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61938" y="187325"/>
            <a:ext cx="8763000" cy="684803"/>
          </a:xfrm>
        </p:spPr>
        <p:txBody>
          <a:bodyPr anchor="t">
            <a:spAutoFit/>
          </a:bodyPr>
          <a:lstStyle/>
          <a:p>
            <a:pPr eaLnBrk="1" hangingPunct="1"/>
            <a:r>
              <a:rPr lang="en-US" dirty="0" smtClean="0"/>
              <a:t>İnternet</a:t>
            </a:r>
            <a:endParaRPr lang="en-US" dirty="0"/>
          </a:p>
        </p:txBody>
      </p:sp>
      <p:sp>
        <p:nvSpPr>
          <p:cNvPr id="19459" name="Rectangle 3"/>
          <p:cNvSpPr>
            <a:spLocks noGrp="1" noChangeArrowheads="1"/>
          </p:cNvSpPr>
          <p:nvPr>
            <p:ph idx="1"/>
          </p:nvPr>
        </p:nvSpPr>
        <p:spPr>
          <a:xfrm>
            <a:off x="254353" y="1657435"/>
            <a:ext cx="8683625" cy="4004295"/>
          </a:xfrm>
        </p:spPr>
        <p:txBody>
          <a:bodyPr numCol="2">
            <a:normAutofit lnSpcReduction="10000"/>
          </a:bodyPr>
          <a:lstStyle/>
          <a:p>
            <a:pPr eaLnBrk="1" hangingPunct="1">
              <a:buFont typeface="Times" charset="0"/>
              <a:buNone/>
            </a:pPr>
            <a:r>
              <a:rPr lang="en-US" dirty="0" err="1" smtClean="0">
                <a:solidFill>
                  <a:srgbClr val="000000"/>
                </a:solidFill>
              </a:rPr>
              <a:t>Genel</a:t>
            </a:r>
            <a:r>
              <a:rPr lang="en-US" dirty="0" smtClean="0">
                <a:solidFill>
                  <a:srgbClr val="000000"/>
                </a:solidFill>
              </a:rPr>
              <a:t> </a:t>
            </a:r>
            <a:r>
              <a:rPr lang="en-US" dirty="0" err="1" smtClean="0">
                <a:solidFill>
                  <a:srgbClr val="000000"/>
                </a:solidFill>
              </a:rPr>
              <a:t>Bağımlılık</a:t>
            </a:r>
            <a:endParaRPr lang="en-US" dirty="0" smtClean="0">
              <a:solidFill>
                <a:srgbClr val="000000"/>
              </a:solidFill>
            </a:endParaRPr>
          </a:p>
          <a:p>
            <a:pPr eaLnBrk="1" hangingPunct="1">
              <a:buFont typeface="Times" charset="0"/>
              <a:buNone/>
            </a:pPr>
            <a:r>
              <a:rPr lang="en-US" dirty="0" err="1" smtClean="0">
                <a:solidFill>
                  <a:srgbClr val="000000"/>
                </a:solidFill>
              </a:rPr>
              <a:t>Özgül</a:t>
            </a:r>
            <a:r>
              <a:rPr lang="en-US" dirty="0" smtClean="0">
                <a:solidFill>
                  <a:srgbClr val="000000"/>
                </a:solidFill>
              </a:rPr>
              <a:t> </a:t>
            </a:r>
            <a:r>
              <a:rPr lang="en-US" dirty="0" err="1" smtClean="0">
                <a:solidFill>
                  <a:srgbClr val="000000"/>
                </a:solidFill>
              </a:rPr>
              <a:t>Bağımlılık</a:t>
            </a:r>
            <a:endParaRPr lang="en-US" dirty="0" smtClean="0">
              <a:solidFill>
                <a:srgbClr val="000000"/>
              </a:solidFill>
            </a:endParaRPr>
          </a:p>
          <a:p>
            <a:pPr eaLnBrk="1" hangingPunct="1">
              <a:buFont typeface="Times" charset="0"/>
              <a:buNone/>
            </a:pPr>
            <a:r>
              <a:rPr lang="en-US" dirty="0">
                <a:solidFill>
                  <a:srgbClr val="000000"/>
                </a:solidFill>
              </a:rPr>
              <a:t>	</a:t>
            </a:r>
            <a:r>
              <a:rPr lang="en-US" dirty="0" smtClean="0">
                <a:solidFill>
                  <a:srgbClr val="000000"/>
                </a:solidFill>
              </a:rPr>
              <a:t>- Kumar</a:t>
            </a:r>
          </a:p>
          <a:p>
            <a:pPr eaLnBrk="1" hangingPunct="1">
              <a:buFont typeface="Times" charset="0"/>
              <a:buNone/>
            </a:pPr>
            <a:r>
              <a:rPr lang="en-US" dirty="0">
                <a:solidFill>
                  <a:srgbClr val="000000"/>
                </a:solidFill>
              </a:rPr>
              <a:t>	</a:t>
            </a:r>
            <a:r>
              <a:rPr lang="en-US" dirty="0" smtClean="0">
                <a:solidFill>
                  <a:srgbClr val="000000"/>
                </a:solidFill>
              </a:rPr>
              <a:t>- </a:t>
            </a:r>
            <a:r>
              <a:rPr lang="en-US" dirty="0" err="1" smtClean="0">
                <a:solidFill>
                  <a:srgbClr val="000000"/>
                </a:solidFill>
              </a:rPr>
              <a:t>Cinsellik</a:t>
            </a:r>
            <a:endParaRPr lang="en-US" dirty="0" smtClean="0">
              <a:solidFill>
                <a:srgbClr val="000000"/>
              </a:solidFill>
            </a:endParaRPr>
          </a:p>
          <a:p>
            <a:pPr eaLnBrk="1" hangingPunct="1">
              <a:buFont typeface="Times" charset="0"/>
              <a:buNone/>
            </a:pPr>
            <a:r>
              <a:rPr lang="en-US" dirty="0">
                <a:solidFill>
                  <a:srgbClr val="000000"/>
                </a:solidFill>
              </a:rPr>
              <a:t>	</a:t>
            </a:r>
            <a:r>
              <a:rPr lang="en-US" dirty="0" smtClean="0">
                <a:solidFill>
                  <a:srgbClr val="000000"/>
                </a:solidFill>
              </a:rPr>
              <a:t>- </a:t>
            </a:r>
            <a:r>
              <a:rPr lang="en-US" dirty="0" err="1" smtClean="0">
                <a:solidFill>
                  <a:srgbClr val="000000"/>
                </a:solidFill>
              </a:rPr>
              <a:t>Borsa</a:t>
            </a:r>
            <a:r>
              <a:rPr lang="en-US" dirty="0" smtClean="0">
                <a:solidFill>
                  <a:srgbClr val="000000"/>
                </a:solidFill>
              </a:rPr>
              <a:t>/ </a:t>
            </a:r>
            <a:r>
              <a:rPr lang="en-US" dirty="0" err="1" smtClean="0">
                <a:solidFill>
                  <a:srgbClr val="000000"/>
                </a:solidFill>
              </a:rPr>
              <a:t>iş</a:t>
            </a:r>
            <a:endParaRPr lang="en-US" dirty="0" smtClean="0">
              <a:solidFill>
                <a:srgbClr val="000000"/>
              </a:solidFill>
            </a:endParaRPr>
          </a:p>
          <a:p>
            <a:pPr eaLnBrk="1" hangingPunct="1">
              <a:buFont typeface="Times" charset="0"/>
              <a:buNone/>
            </a:pPr>
            <a:r>
              <a:rPr lang="en-US" dirty="0">
                <a:solidFill>
                  <a:srgbClr val="000000"/>
                </a:solidFill>
              </a:rPr>
              <a:t>	</a:t>
            </a:r>
            <a:r>
              <a:rPr lang="en-US" dirty="0" smtClean="0">
                <a:solidFill>
                  <a:srgbClr val="000000"/>
                </a:solidFill>
              </a:rPr>
              <a:t>- </a:t>
            </a:r>
            <a:r>
              <a:rPr lang="en-US" dirty="0" err="1" smtClean="0">
                <a:solidFill>
                  <a:srgbClr val="000000"/>
                </a:solidFill>
              </a:rPr>
              <a:t>Oyun</a:t>
            </a:r>
            <a:endParaRPr lang="en-US" dirty="0" smtClean="0">
              <a:solidFill>
                <a:srgbClr val="000000"/>
              </a:solidFill>
            </a:endParaRPr>
          </a:p>
          <a:p>
            <a:pPr eaLnBrk="1" hangingPunct="1">
              <a:buFont typeface="Times" charset="0"/>
              <a:buNone/>
            </a:pPr>
            <a:r>
              <a:rPr lang="en-US" dirty="0">
                <a:solidFill>
                  <a:srgbClr val="000000"/>
                </a:solidFill>
              </a:rPr>
              <a:t>	</a:t>
            </a:r>
            <a:endParaRPr lang="en-US" dirty="0" smtClean="0">
              <a:solidFill>
                <a:srgbClr val="000000"/>
              </a:solidFill>
            </a:endParaRPr>
          </a:p>
          <a:p>
            <a:pPr eaLnBrk="1" hangingPunct="1">
              <a:buFont typeface="Times" charset="0"/>
              <a:buNone/>
            </a:pPr>
            <a:endParaRPr lang="en-US" dirty="0">
              <a:solidFill>
                <a:srgbClr val="000000"/>
              </a:solidFill>
            </a:endParaRPr>
          </a:p>
          <a:p>
            <a:pPr eaLnBrk="1" hangingPunct="1">
              <a:buFont typeface="Times" charset="0"/>
              <a:buNone/>
            </a:pPr>
            <a:endParaRPr lang="en-US" dirty="0" smtClean="0">
              <a:solidFill>
                <a:srgbClr val="000000"/>
              </a:solidFill>
            </a:endParaRPr>
          </a:p>
          <a:p>
            <a:pPr eaLnBrk="1" hangingPunct="1">
              <a:buFont typeface="Times" charset="0"/>
              <a:buNone/>
            </a:pPr>
            <a:r>
              <a:rPr lang="en-US" dirty="0" err="1" smtClean="0">
                <a:solidFill>
                  <a:srgbClr val="000000"/>
                </a:solidFill>
              </a:rPr>
              <a:t>Sohbet</a:t>
            </a:r>
            <a:endParaRPr lang="en-US" dirty="0">
              <a:solidFill>
                <a:srgbClr val="000000"/>
              </a:solidFill>
            </a:endParaRPr>
          </a:p>
          <a:p>
            <a:pPr marL="0" indent="0" eaLnBrk="1" hangingPunct="1">
              <a:buNone/>
            </a:pPr>
            <a:r>
              <a:rPr lang="en-US" dirty="0" err="1" smtClean="0">
                <a:solidFill>
                  <a:srgbClr val="000000"/>
                </a:solidFill>
              </a:rPr>
              <a:t>Alışveriş</a:t>
            </a:r>
            <a:endParaRPr lang="en-US" dirty="0">
              <a:solidFill>
                <a:srgbClr val="000000"/>
              </a:solidFill>
            </a:endParaRPr>
          </a:p>
          <a:p>
            <a:pPr marL="0" indent="0" eaLnBrk="1" hangingPunct="1">
              <a:buNone/>
            </a:pP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medya</a:t>
            </a:r>
            <a:endParaRPr lang="en-US" dirty="0">
              <a:solidFill>
                <a:srgbClr val="000000"/>
              </a:solidFill>
            </a:endParaRPr>
          </a:p>
          <a:p>
            <a:pPr marL="0" indent="0" eaLnBrk="1" hangingPunct="1">
              <a:buNone/>
            </a:pPr>
            <a:r>
              <a:rPr lang="en-US" dirty="0" err="1" smtClean="0">
                <a:solidFill>
                  <a:srgbClr val="000000"/>
                </a:solidFill>
              </a:rPr>
              <a:t>Bilgi</a:t>
            </a:r>
            <a:r>
              <a:rPr lang="en-US" dirty="0" smtClean="0">
                <a:solidFill>
                  <a:srgbClr val="000000"/>
                </a:solidFill>
              </a:rPr>
              <a:t>/ </a:t>
            </a:r>
            <a:r>
              <a:rPr lang="en-US" dirty="0" err="1" smtClean="0">
                <a:solidFill>
                  <a:srgbClr val="000000"/>
                </a:solidFill>
              </a:rPr>
              <a:t>haber</a:t>
            </a:r>
            <a:endParaRPr lang="en-US" dirty="0">
              <a:solidFill>
                <a:srgbClr val="000000"/>
              </a:solidFill>
            </a:endParaRPr>
          </a:p>
        </p:txBody>
      </p:sp>
    </p:spTree>
    <p:extLst>
      <p:ext uri="{BB962C8B-B14F-4D97-AF65-F5344CB8AC3E}">
        <p14:creationId xmlns:p14="http://schemas.microsoft.com/office/powerpoint/2010/main" val="127164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 y="415749"/>
            <a:ext cx="8686800" cy="1143000"/>
          </a:xfrm>
        </p:spPr>
        <p:txBody>
          <a:bodyPr>
            <a:normAutofit fontScale="90000"/>
          </a:bodyPr>
          <a:lstStyle/>
          <a:p>
            <a:r>
              <a:rPr lang="en-US" b="1" dirty="0" smtClean="0">
                <a:solidFill>
                  <a:srgbClr val="FF0000"/>
                </a:solidFill>
                <a:latin typeface="Constantia" pitchFamily="18" charset="0"/>
              </a:rPr>
              <a:t/>
            </a:r>
            <a:br>
              <a:rPr lang="en-US" b="1" dirty="0" smtClean="0">
                <a:solidFill>
                  <a:srgbClr val="FF0000"/>
                </a:solidFill>
                <a:latin typeface="Constantia" pitchFamily="18" charset="0"/>
              </a:rPr>
            </a:br>
            <a:endParaRPr lang="en-US" b="1" dirty="0"/>
          </a:p>
        </p:txBody>
      </p:sp>
      <p:sp>
        <p:nvSpPr>
          <p:cNvPr id="3" name="Text Placeholder 2"/>
          <p:cNvSpPr>
            <a:spLocks noGrp="1"/>
          </p:cNvSpPr>
          <p:nvPr>
            <p:ph type="body" idx="1"/>
          </p:nvPr>
        </p:nvSpPr>
        <p:spPr>
          <a:xfrm>
            <a:off x="457200" y="547511"/>
            <a:ext cx="4040188" cy="6858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1997554"/>
            <a:ext cx="4268788" cy="3705275"/>
          </a:xfrm>
        </p:spPr>
        <p:txBody>
          <a:bodyPr>
            <a:normAutofit/>
          </a:bodyPr>
          <a:lstStyle/>
          <a:p>
            <a:r>
              <a:rPr lang="en-US" dirty="0" err="1" smtClean="0">
                <a:solidFill>
                  <a:srgbClr val="000000"/>
                </a:solidFill>
              </a:rPr>
              <a:t>Bir</a:t>
            </a:r>
            <a:r>
              <a:rPr lang="en-US" dirty="0" smtClean="0">
                <a:solidFill>
                  <a:srgbClr val="000000"/>
                </a:solidFill>
              </a:rPr>
              <a:t> </a:t>
            </a:r>
            <a:r>
              <a:rPr lang="en-US" dirty="0" err="1" smtClean="0">
                <a:solidFill>
                  <a:srgbClr val="000000"/>
                </a:solidFill>
              </a:rPr>
              <a:t>madde</a:t>
            </a:r>
            <a:r>
              <a:rPr lang="en-US" dirty="0" smtClean="0">
                <a:solidFill>
                  <a:srgbClr val="000000"/>
                </a:solidFill>
              </a:rPr>
              <a:t> </a:t>
            </a:r>
            <a:r>
              <a:rPr lang="en-US" dirty="0" err="1" smtClean="0">
                <a:solidFill>
                  <a:srgbClr val="000000"/>
                </a:solidFill>
              </a:rPr>
              <a:t>vücuda</a:t>
            </a:r>
            <a:r>
              <a:rPr lang="en-US" dirty="0" smtClean="0">
                <a:solidFill>
                  <a:srgbClr val="000000"/>
                </a:solidFill>
              </a:rPr>
              <a:t> </a:t>
            </a:r>
            <a:r>
              <a:rPr lang="en-US" dirty="0" err="1" smtClean="0">
                <a:solidFill>
                  <a:srgbClr val="000000"/>
                </a:solidFill>
              </a:rPr>
              <a:t>alınır</a:t>
            </a:r>
            <a:r>
              <a:rPr lang="en-US" dirty="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bu</a:t>
            </a:r>
            <a:r>
              <a:rPr lang="en-US" dirty="0" smtClean="0">
                <a:solidFill>
                  <a:srgbClr val="000000"/>
                </a:solidFill>
              </a:rPr>
              <a:t> </a:t>
            </a:r>
            <a:r>
              <a:rPr lang="en-US" dirty="0" err="1" smtClean="0">
                <a:solidFill>
                  <a:srgbClr val="000000"/>
                </a:solidFill>
              </a:rPr>
              <a:t>maddeye</a:t>
            </a:r>
            <a:r>
              <a:rPr lang="en-US" dirty="0" smtClean="0">
                <a:solidFill>
                  <a:srgbClr val="000000"/>
                </a:solidFill>
              </a:rPr>
              <a:t> </a:t>
            </a:r>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olunur</a:t>
            </a:r>
            <a:endParaRPr lang="en-US" sz="2000"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645025" y="423333"/>
            <a:ext cx="4041775" cy="838200"/>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8200" y="2097784"/>
            <a:ext cx="4194175" cy="3709467"/>
          </a:xfrm>
        </p:spPr>
        <p:txBody>
          <a:bodyPr>
            <a:normAutofit/>
          </a:bodyPr>
          <a:lstStyle/>
          <a:p>
            <a:r>
              <a:rPr lang="en-US" dirty="0" err="1" smtClean="0">
                <a:solidFill>
                  <a:srgbClr val="000000"/>
                </a:solidFill>
              </a:rPr>
              <a:t>Bir</a:t>
            </a:r>
            <a:r>
              <a:rPr lang="en-US" dirty="0" smtClean="0">
                <a:solidFill>
                  <a:srgbClr val="000000"/>
                </a:solidFill>
              </a:rPr>
              <a:t> </a:t>
            </a:r>
            <a:r>
              <a:rPr lang="en-US" dirty="0" err="1" smtClean="0">
                <a:solidFill>
                  <a:srgbClr val="000000"/>
                </a:solidFill>
              </a:rPr>
              <a:t>davranışa</a:t>
            </a:r>
            <a:r>
              <a:rPr lang="en-US" dirty="0" smtClean="0">
                <a:solidFill>
                  <a:srgbClr val="000000"/>
                </a:solidFill>
              </a:rPr>
              <a:t> </a:t>
            </a:r>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olunur</a:t>
            </a:r>
            <a:endParaRPr lang="en-US" dirty="0" smtClean="0">
              <a:solidFill>
                <a:srgbClr val="000000"/>
              </a:solidFill>
            </a:endParaRPr>
          </a:p>
          <a:p>
            <a:endParaRPr lang="en-US" sz="2200" dirty="0" smtClean="0">
              <a:solidFill>
                <a:srgbClr val="000000"/>
              </a:solidFill>
            </a:endParaRPr>
          </a:p>
        </p:txBody>
      </p:sp>
      <p:pic>
        <p:nvPicPr>
          <p:cNvPr id="1028" name="Picture 4" descr="C:\Users\jmccormick\AppData\Local\Microsoft\Windows\Temporary Internet Files\Content.IE5\2LSR6R6P\MP9001789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79" y="3276600"/>
            <a:ext cx="3657600" cy="2450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jmccormick\AppData\Local\Microsoft\Windows\Temporary Internet Files\Content.IE5\NMP81LWR\MP90042253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549" y="3356992"/>
            <a:ext cx="3251200" cy="2637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6555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78" y="304800"/>
            <a:ext cx="8474122" cy="1143000"/>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457200" y="1295401"/>
            <a:ext cx="4040188" cy="4572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2492896"/>
            <a:ext cx="4268788" cy="3633267"/>
          </a:xfrm>
        </p:spPr>
        <p:txBody>
          <a:bodyPr>
            <a:normAutofit/>
          </a:bodyPr>
          <a:lstStyle/>
          <a:p>
            <a:r>
              <a:rPr lang="en-US" dirty="0" err="1" smtClean="0">
                <a:solidFill>
                  <a:srgbClr val="000000"/>
                </a:solidFill>
              </a:rPr>
              <a:t>Maddenin</a:t>
            </a:r>
            <a:r>
              <a:rPr lang="en-US" dirty="0" smtClean="0">
                <a:solidFill>
                  <a:srgbClr val="000000"/>
                </a:solidFill>
              </a:rPr>
              <a:t> </a:t>
            </a:r>
            <a:r>
              <a:rPr lang="en-US" dirty="0" err="1" smtClean="0">
                <a:solidFill>
                  <a:srgbClr val="000000"/>
                </a:solidFill>
              </a:rPr>
              <a:t>vücuda</a:t>
            </a:r>
            <a:r>
              <a:rPr lang="en-US" dirty="0" smtClean="0">
                <a:solidFill>
                  <a:srgbClr val="000000"/>
                </a:solidFill>
              </a:rPr>
              <a:t> </a:t>
            </a:r>
            <a:r>
              <a:rPr lang="en-US" dirty="0" err="1" smtClean="0">
                <a:solidFill>
                  <a:srgbClr val="000000"/>
                </a:solidFill>
              </a:rPr>
              <a:t>girmesi</a:t>
            </a:r>
            <a:r>
              <a:rPr lang="en-US" dirty="0" smtClean="0">
                <a:solidFill>
                  <a:srgbClr val="000000"/>
                </a:solidFill>
              </a:rPr>
              <a:t> </a:t>
            </a:r>
            <a:r>
              <a:rPr lang="en-US" dirty="0" err="1" smtClean="0">
                <a:solidFill>
                  <a:srgbClr val="000000"/>
                </a:solidFill>
              </a:rPr>
              <a:t>insana</a:t>
            </a:r>
            <a:r>
              <a:rPr lang="en-US" dirty="0" smtClean="0">
                <a:solidFill>
                  <a:srgbClr val="000000"/>
                </a:solidFill>
              </a:rPr>
              <a:t> </a:t>
            </a:r>
            <a:r>
              <a:rPr lang="en-US" dirty="0" err="1" smtClean="0">
                <a:solidFill>
                  <a:srgbClr val="000000"/>
                </a:solidFill>
              </a:rPr>
              <a:t>kendini</a:t>
            </a:r>
            <a:r>
              <a:rPr lang="en-US" dirty="0" smtClean="0">
                <a:solidFill>
                  <a:srgbClr val="000000"/>
                </a:solidFill>
              </a:rPr>
              <a:t> </a:t>
            </a:r>
            <a:r>
              <a:rPr lang="en-US" dirty="0" err="1" smtClean="0">
                <a:solidFill>
                  <a:srgbClr val="000000"/>
                </a:solidFill>
              </a:rPr>
              <a:t>kaybettirir</a:t>
            </a:r>
            <a:endParaRPr lang="en-US"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546599" y="1219200"/>
            <a:ext cx="4041775" cy="533400"/>
          </a:xfrm>
        </p:spPr>
        <p:txBody>
          <a:bodyPr>
            <a:noAutofit/>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2564904"/>
            <a:ext cx="4194175" cy="3561259"/>
          </a:xfrm>
        </p:spPr>
        <p:txBody>
          <a:bodyPr>
            <a:normAutofit/>
          </a:bodyPr>
          <a:lstStyle/>
          <a:p>
            <a:r>
              <a:rPr lang="en-US" dirty="0" err="1" smtClean="0">
                <a:solidFill>
                  <a:srgbClr val="000000"/>
                </a:solidFill>
              </a:rPr>
              <a:t>Kazanma</a:t>
            </a:r>
            <a:r>
              <a:rPr lang="en-US" dirty="0" smtClean="0">
                <a:solidFill>
                  <a:srgbClr val="000000"/>
                </a:solidFill>
              </a:rPr>
              <a:t> </a:t>
            </a:r>
            <a:r>
              <a:rPr lang="en-US" dirty="0" err="1" smtClean="0">
                <a:solidFill>
                  <a:srgbClr val="000000"/>
                </a:solidFill>
              </a:rPr>
              <a:t>ihtimali</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hali</a:t>
            </a:r>
            <a:r>
              <a:rPr lang="en-US" dirty="0" smtClean="0">
                <a:solidFill>
                  <a:srgbClr val="000000"/>
                </a:solidFill>
              </a:rPr>
              <a:t> </a:t>
            </a:r>
            <a:r>
              <a:rPr lang="en-US" dirty="0" err="1" smtClean="0">
                <a:solidFill>
                  <a:srgbClr val="000000"/>
                </a:solidFill>
              </a:rPr>
              <a:t>insana</a:t>
            </a:r>
            <a:r>
              <a:rPr lang="en-US" dirty="0" smtClean="0">
                <a:solidFill>
                  <a:srgbClr val="000000"/>
                </a:solidFill>
              </a:rPr>
              <a:t> </a:t>
            </a:r>
            <a:r>
              <a:rPr lang="en-US" dirty="0" err="1" smtClean="0">
                <a:solidFill>
                  <a:srgbClr val="000000"/>
                </a:solidFill>
              </a:rPr>
              <a:t>kaybettirir</a:t>
            </a:r>
            <a:endParaRPr lang="en-US" dirty="0" smtClean="0">
              <a:solidFill>
                <a:srgbClr val="000000"/>
              </a:solidFill>
            </a:endParaRPr>
          </a:p>
          <a:p>
            <a:endParaRPr lang="en-US" sz="2200" dirty="0" smtClean="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501008"/>
            <a:ext cx="3689350" cy="2456053"/>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501008"/>
            <a:ext cx="3275988" cy="2453829"/>
          </a:xfrm>
          <a:prstGeom prst="rect">
            <a:avLst/>
          </a:prstGeom>
          <a:ln>
            <a:solidFill>
              <a:schemeClr val="tx1"/>
            </a:solidFill>
          </a:ln>
        </p:spPr>
      </p:pic>
    </p:spTree>
    <p:custDataLst>
      <p:tags r:id="rId1"/>
    </p:custDataLst>
    <p:extLst>
      <p:ext uri="{BB962C8B-B14F-4D97-AF65-F5344CB8AC3E}">
        <p14:creationId xmlns:p14="http://schemas.microsoft.com/office/powerpoint/2010/main" val="786488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1"/>
            <a:ext cx="4040188" cy="6096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2420888"/>
            <a:ext cx="4268788" cy="3705275"/>
          </a:xfrm>
        </p:spPr>
        <p:txBody>
          <a:bodyPr>
            <a:normAutofit/>
          </a:bodyPr>
          <a:lstStyle/>
          <a:p>
            <a:r>
              <a:rPr lang="en-US" dirty="0" err="1" smtClean="0">
                <a:solidFill>
                  <a:srgbClr val="000000"/>
                </a:solidFill>
              </a:rPr>
              <a:t>Vucütta</a:t>
            </a:r>
            <a:r>
              <a:rPr lang="en-US" dirty="0" smtClean="0">
                <a:solidFill>
                  <a:srgbClr val="000000"/>
                </a:solidFill>
              </a:rPr>
              <a:t> </a:t>
            </a:r>
            <a:r>
              <a:rPr lang="en-US" dirty="0" err="1" smtClean="0">
                <a:solidFill>
                  <a:srgbClr val="000000"/>
                </a:solidFill>
              </a:rPr>
              <a:t>bağımlılığa</a:t>
            </a:r>
            <a:r>
              <a:rPr lang="en-US" dirty="0" smtClean="0">
                <a:solidFill>
                  <a:srgbClr val="000000"/>
                </a:solidFill>
              </a:rPr>
              <a:t> </a:t>
            </a:r>
            <a:r>
              <a:rPr lang="en-US" dirty="0" err="1" smtClean="0">
                <a:solidFill>
                  <a:srgbClr val="000000"/>
                </a:solidFill>
              </a:rPr>
              <a:t>bağlı</a:t>
            </a:r>
            <a:r>
              <a:rPr lang="en-US" dirty="0" smtClean="0">
                <a:solidFill>
                  <a:srgbClr val="000000"/>
                </a:solidFill>
              </a:rPr>
              <a:t> </a:t>
            </a:r>
            <a:r>
              <a:rPr lang="en-US" dirty="0" err="1" smtClean="0">
                <a:solidFill>
                  <a:srgbClr val="000000"/>
                </a:solidFill>
              </a:rPr>
              <a:t>işaretler</a:t>
            </a:r>
            <a:r>
              <a:rPr lang="en-US" dirty="0" smtClean="0">
                <a:solidFill>
                  <a:srgbClr val="000000"/>
                </a:solidFill>
              </a:rPr>
              <a:t> </a:t>
            </a:r>
            <a:r>
              <a:rPr lang="en-US" dirty="0" err="1" smtClean="0">
                <a:solidFill>
                  <a:srgbClr val="000000"/>
                </a:solidFill>
              </a:rPr>
              <a:t>veya</a:t>
            </a:r>
            <a:r>
              <a:rPr lang="en-US" dirty="0" smtClean="0">
                <a:solidFill>
                  <a:srgbClr val="000000"/>
                </a:solidFill>
              </a:rPr>
              <a:t> </a:t>
            </a:r>
            <a:r>
              <a:rPr lang="en-US" dirty="0" err="1" smtClean="0">
                <a:solidFill>
                  <a:srgbClr val="000000"/>
                </a:solidFill>
              </a:rPr>
              <a:t>bozulmalar</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endParaRPr lang="en-US" sz="2000"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645025" y="1143001"/>
            <a:ext cx="4041775" cy="609599"/>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2420888"/>
            <a:ext cx="4194175" cy="3705275"/>
          </a:xfrm>
        </p:spPr>
        <p:txBody>
          <a:bodyPr>
            <a:normAutofit/>
          </a:bodyPr>
          <a:lstStyle/>
          <a:p>
            <a:r>
              <a:rPr lang="en-US" dirty="0" err="1" smtClean="0">
                <a:solidFill>
                  <a:srgbClr val="000000"/>
                </a:solidFill>
              </a:rPr>
              <a:t>Vücutta</a:t>
            </a:r>
            <a:r>
              <a:rPr lang="en-US" dirty="0" smtClean="0">
                <a:solidFill>
                  <a:srgbClr val="000000"/>
                </a:solidFill>
              </a:rPr>
              <a:t> </a:t>
            </a:r>
            <a:r>
              <a:rPr lang="en-US" dirty="0" err="1" smtClean="0">
                <a:solidFill>
                  <a:srgbClr val="000000"/>
                </a:solidFill>
              </a:rPr>
              <a:t>bağımlılığa</a:t>
            </a:r>
            <a:r>
              <a:rPr lang="en-US" dirty="0" smtClean="0">
                <a:solidFill>
                  <a:srgbClr val="000000"/>
                </a:solidFill>
              </a:rPr>
              <a:t> </a:t>
            </a:r>
            <a:r>
              <a:rPr lang="en-US" dirty="0" err="1" smtClean="0">
                <a:solidFill>
                  <a:srgbClr val="000000"/>
                </a:solidFill>
              </a:rPr>
              <a:t>bağlı</a:t>
            </a:r>
            <a:r>
              <a:rPr lang="en-US" dirty="0" smtClean="0">
                <a:solidFill>
                  <a:srgbClr val="000000"/>
                </a:solidFill>
              </a:rPr>
              <a:t> </a:t>
            </a:r>
            <a:r>
              <a:rPr lang="en-US" dirty="0" err="1" smtClean="0">
                <a:solidFill>
                  <a:srgbClr val="000000"/>
                </a:solidFill>
              </a:rPr>
              <a:t>işaretler</a:t>
            </a:r>
            <a:r>
              <a:rPr lang="en-US" dirty="0" smtClean="0">
                <a:solidFill>
                  <a:srgbClr val="000000"/>
                </a:solidFill>
              </a:rPr>
              <a:t> </a:t>
            </a:r>
            <a:r>
              <a:rPr lang="en-US" dirty="0" err="1" smtClean="0">
                <a:solidFill>
                  <a:srgbClr val="000000"/>
                </a:solidFill>
              </a:rPr>
              <a:t>bozulmalar</a:t>
            </a:r>
            <a:r>
              <a:rPr lang="en-US" dirty="0" smtClean="0">
                <a:solidFill>
                  <a:srgbClr val="000000"/>
                </a:solidFill>
              </a:rPr>
              <a:t> </a:t>
            </a:r>
            <a:r>
              <a:rPr lang="en-US" dirty="0" err="1" smtClean="0">
                <a:solidFill>
                  <a:srgbClr val="000000"/>
                </a:solidFill>
              </a:rPr>
              <a:t>olmaz</a:t>
            </a:r>
            <a:r>
              <a:rPr lang="en-US" dirty="0" smtClean="0">
                <a:solidFill>
                  <a:srgbClr val="000000"/>
                </a:solidFill>
              </a:rPr>
              <a:t> </a:t>
            </a:r>
          </a:p>
          <a:p>
            <a:endParaRPr lang="en-US" sz="2200" dirty="0" smtClean="0">
              <a:solidFill>
                <a:srgbClr val="000000"/>
              </a:solidFill>
            </a:endParaRPr>
          </a:p>
        </p:txBody>
      </p:sp>
      <p:pic>
        <p:nvPicPr>
          <p:cNvPr id="4103" name="Picture 7" descr="C:\Users\jmccormick\AppData\Local\Microsoft\Windows\Temporary Internet Files\Content.IE5\2LSR6R6P\MP9003993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429000"/>
            <a:ext cx="3901440" cy="2599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http://t1.gstatic.com/images?q=tbn:ANd9GcT1QINCAqOhL7GBesN8O8wLz13cEaS9asSCUYZqlblYuZKSUKZ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429000"/>
            <a:ext cx="3829050" cy="2686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0884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1"/>
            <a:ext cx="4040188" cy="6096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85044" y="2140118"/>
            <a:ext cx="4268788" cy="3633267"/>
          </a:xfrm>
        </p:spPr>
        <p:txBody>
          <a:bodyPr>
            <a:normAutofit/>
          </a:bodyPr>
          <a:lstStyle/>
          <a:p>
            <a:r>
              <a:rPr lang="en-US" dirty="0" err="1" smtClean="0">
                <a:solidFill>
                  <a:srgbClr val="000000"/>
                </a:solidFill>
              </a:rPr>
              <a:t>Aile</a:t>
            </a:r>
            <a:r>
              <a:rPr lang="en-US" dirty="0" smtClean="0">
                <a:solidFill>
                  <a:srgbClr val="000000"/>
                </a:solidFill>
              </a:rPr>
              <a:t> </a:t>
            </a:r>
            <a:r>
              <a:rPr lang="en-US" dirty="0" err="1" smtClean="0">
                <a:solidFill>
                  <a:srgbClr val="000000"/>
                </a:solidFill>
              </a:rPr>
              <a:t>ciddi</a:t>
            </a:r>
            <a:r>
              <a:rPr lang="en-US" dirty="0" smtClean="0">
                <a:solidFill>
                  <a:srgbClr val="000000"/>
                </a:solidFill>
              </a:rPr>
              <a:t> </a:t>
            </a:r>
            <a:r>
              <a:rPr lang="en-US" dirty="0" err="1" smtClean="0">
                <a:solidFill>
                  <a:srgbClr val="000000"/>
                </a:solidFill>
              </a:rPr>
              <a:t>anlamda</a:t>
            </a:r>
            <a:r>
              <a:rPr lang="en-US" dirty="0" smtClean="0">
                <a:solidFill>
                  <a:srgbClr val="000000"/>
                </a:solidFill>
              </a:rPr>
              <a:t> </a:t>
            </a:r>
            <a:r>
              <a:rPr lang="en-US" dirty="0" err="1" smtClean="0">
                <a:solidFill>
                  <a:srgbClr val="000000"/>
                </a:solidFill>
              </a:rPr>
              <a:t>karşı</a:t>
            </a:r>
            <a:r>
              <a:rPr lang="en-US" dirty="0" smtClean="0">
                <a:solidFill>
                  <a:srgbClr val="000000"/>
                </a:solidFill>
              </a:rPr>
              <a:t> </a:t>
            </a:r>
            <a:r>
              <a:rPr lang="en-US" dirty="0" err="1" smtClean="0">
                <a:solidFill>
                  <a:srgbClr val="000000"/>
                </a:solidFill>
              </a:rPr>
              <a:t>çıkar</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mani</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endParaRPr lang="en-US" sz="2000"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645025" y="1143001"/>
            <a:ext cx="4041775" cy="609599"/>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2097785"/>
            <a:ext cx="4194175" cy="3633267"/>
          </a:xfrm>
        </p:spPr>
        <p:txBody>
          <a:bodyPr>
            <a:normAutofit/>
          </a:bodyPr>
          <a:lstStyle/>
          <a:p>
            <a:r>
              <a:rPr lang="en-US" dirty="0" err="1" smtClean="0">
                <a:solidFill>
                  <a:srgbClr val="000000"/>
                </a:solidFill>
              </a:rPr>
              <a:t>Aile</a:t>
            </a:r>
            <a:r>
              <a:rPr lang="en-US" dirty="0" smtClean="0">
                <a:solidFill>
                  <a:srgbClr val="000000"/>
                </a:solidFill>
              </a:rPr>
              <a:t> </a:t>
            </a:r>
            <a:r>
              <a:rPr lang="en-US" dirty="0" err="1" smtClean="0">
                <a:solidFill>
                  <a:srgbClr val="000000"/>
                </a:solidFill>
              </a:rPr>
              <a:t>istemeden</a:t>
            </a:r>
            <a:r>
              <a:rPr lang="en-US" dirty="0" smtClean="0">
                <a:solidFill>
                  <a:srgbClr val="000000"/>
                </a:solidFill>
              </a:rPr>
              <a:t> de </a:t>
            </a:r>
            <a:r>
              <a:rPr lang="en-US" dirty="0" err="1" smtClean="0">
                <a:solidFill>
                  <a:srgbClr val="000000"/>
                </a:solidFill>
              </a:rPr>
              <a:t>olsa</a:t>
            </a:r>
            <a:r>
              <a:rPr lang="en-US" dirty="0" smtClean="0">
                <a:solidFill>
                  <a:srgbClr val="000000"/>
                </a:solidFill>
              </a:rPr>
              <a:t> </a:t>
            </a:r>
            <a:r>
              <a:rPr lang="en-US" dirty="0" err="1" smtClean="0">
                <a:solidFill>
                  <a:srgbClr val="000000"/>
                </a:solidFill>
              </a:rPr>
              <a:t>destekler</a:t>
            </a:r>
            <a:endParaRPr lang="en-US" dirty="0" smtClean="0">
              <a:solidFill>
                <a:srgbClr val="000000"/>
              </a:solidFill>
            </a:endParaRPr>
          </a:p>
          <a:p>
            <a:endParaRPr lang="en-US" sz="2200" dirty="0" smtClean="0">
              <a:solidFill>
                <a:srgbClr val="000000"/>
              </a:solidFill>
            </a:endParaRPr>
          </a:p>
          <a:p>
            <a:endParaRPr lang="en-US" sz="2200" dirty="0">
              <a:solidFill>
                <a:srgbClr val="000000"/>
              </a:solidFill>
            </a:endParaRPr>
          </a:p>
          <a:p>
            <a:endParaRPr lang="en-US" sz="2200" dirty="0" smtClean="0">
              <a:solidFill>
                <a:srgbClr val="000000"/>
              </a:solidFill>
            </a:endParaRPr>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3615690" cy="2142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descr="C:\Users\jmccormick\AppData\Local\Microsoft\Windows\Temporary Internet Files\Content.IE5\NPJRZT3F\MP9004117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5288" y="2678395"/>
            <a:ext cx="2162175" cy="3251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1375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1"/>
            <a:ext cx="4040188" cy="6096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2492896"/>
            <a:ext cx="4268788" cy="3633267"/>
          </a:xfrm>
        </p:spPr>
        <p:txBody>
          <a:bodyPr>
            <a:normAutofit/>
          </a:bodyPr>
          <a:lstStyle/>
          <a:p>
            <a:r>
              <a:rPr lang="en-US" dirty="0" err="1" smtClean="0">
                <a:solidFill>
                  <a:srgbClr val="000000"/>
                </a:solidFill>
              </a:rPr>
              <a:t>Kolay</a:t>
            </a:r>
            <a:r>
              <a:rPr lang="en-US" dirty="0" smtClean="0">
                <a:solidFill>
                  <a:srgbClr val="000000"/>
                </a:solidFill>
              </a:rPr>
              <a:t> </a:t>
            </a:r>
            <a:r>
              <a:rPr lang="en-US" dirty="0" err="1" smtClean="0">
                <a:solidFill>
                  <a:srgbClr val="000000"/>
                </a:solidFill>
              </a:rPr>
              <a:t>gizlenemez</a:t>
            </a:r>
            <a:endParaRPr lang="en-US"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645025" y="1143001"/>
            <a:ext cx="4041775" cy="609599"/>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2492896"/>
            <a:ext cx="4194175" cy="3633267"/>
          </a:xfrm>
        </p:spPr>
        <p:txBody>
          <a:bodyPr>
            <a:normAutofit/>
          </a:bodyPr>
          <a:lstStyle/>
          <a:p>
            <a:r>
              <a:rPr lang="en-US" dirty="0" err="1" smtClean="0">
                <a:solidFill>
                  <a:srgbClr val="000000"/>
                </a:solidFill>
              </a:rPr>
              <a:t>Kolay</a:t>
            </a:r>
            <a:r>
              <a:rPr lang="en-US" dirty="0" smtClean="0">
                <a:solidFill>
                  <a:srgbClr val="000000"/>
                </a:solidFill>
              </a:rPr>
              <a:t> </a:t>
            </a:r>
            <a:r>
              <a:rPr lang="en-US" dirty="0" err="1" smtClean="0">
                <a:solidFill>
                  <a:srgbClr val="000000"/>
                </a:solidFill>
              </a:rPr>
              <a:t>gizlenebilir</a:t>
            </a:r>
            <a:endParaRPr lang="en-US" dirty="0" smtClean="0">
              <a:solidFill>
                <a:srgbClr val="000000"/>
              </a:solidFill>
            </a:endParaRPr>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84984"/>
            <a:ext cx="4154614" cy="16383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C:\Users\jmccormick\AppData\Local\Microsoft\Windows\Temporary Internet Files\Content.IE5\2LSR6R6P\MP9002899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212976"/>
            <a:ext cx="3657600"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102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1"/>
            <a:ext cx="4040188" cy="6096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2348880"/>
            <a:ext cx="4268788" cy="3777283"/>
          </a:xfrm>
        </p:spPr>
        <p:txBody>
          <a:bodyPr>
            <a:normAutofit/>
          </a:bodyPr>
          <a:lstStyle/>
          <a:p>
            <a:r>
              <a:rPr lang="en-US" dirty="0" err="1" smtClean="0">
                <a:solidFill>
                  <a:srgbClr val="000000"/>
                </a:solidFill>
              </a:rPr>
              <a:t>Zehirlenme</a:t>
            </a:r>
            <a:r>
              <a:rPr lang="en-US" dirty="0" smtClean="0">
                <a:solidFill>
                  <a:srgbClr val="000000"/>
                </a:solidFill>
              </a:rPr>
              <a:t> </a:t>
            </a:r>
            <a:r>
              <a:rPr lang="en-US" dirty="0" err="1" smtClean="0">
                <a:solidFill>
                  <a:srgbClr val="000000"/>
                </a:solidFill>
              </a:rPr>
              <a:t>olabilir</a:t>
            </a:r>
            <a:endParaRPr lang="en-US" sz="2000" dirty="0">
              <a:solidFill>
                <a:srgbClr val="000000"/>
              </a:solidFill>
            </a:endParaRPr>
          </a:p>
        </p:txBody>
      </p:sp>
      <p:sp>
        <p:nvSpPr>
          <p:cNvPr id="5" name="Text Placeholder 4"/>
          <p:cNvSpPr>
            <a:spLocks noGrp="1"/>
          </p:cNvSpPr>
          <p:nvPr>
            <p:ph type="body" sz="quarter" idx="3"/>
          </p:nvPr>
        </p:nvSpPr>
        <p:spPr>
          <a:xfrm>
            <a:off x="4645025" y="1143001"/>
            <a:ext cx="4041775" cy="609599"/>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2010214"/>
            <a:ext cx="4194175" cy="3777283"/>
          </a:xfrm>
        </p:spPr>
        <p:txBody>
          <a:bodyPr>
            <a:normAutofit/>
          </a:bodyPr>
          <a:lstStyle/>
          <a:p>
            <a:r>
              <a:rPr lang="en-US" dirty="0" err="1" smtClean="0">
                <a:solidFill>
                  <a:srgbClr val="000000"/>
                </a:solidFill>
              </a:rPr>
              <a:t>Zehirlenme</a:t>
            </a:r>
            <a:r>
              <a:rPr lang="en-US" dirty="0" smtClean="0">
                <a:solidFill>
                  <a:srgbClr val="000000"/>
                </a:solidFill>
              </a:rPr>
              <a:t> </a:t>
            </a:r>
            <a:r>
              <a:rPr lang="en-US" dirty="0" err="1" smtClean="0">
                <a:solidFill>
                  <a:srgbClr val="000000"/>
                </a:solidFill>
              </a:rPr>
              <a:t>olmaz,iflas</a:t>
            </a:r>
            <a:r>
              <a:rPr lang="en-US" dirty="0" smtClean="0">
                <a:solidFill>
                  <a:srgbClr val="000000"/>
                </a:solidFill>
              </a:rPr>
              <a:t>, </a:t>
            </a:r>
            <a:r>
              <a:rPr lang="en-US" dirty="0" err="1" smtClean="0">
                <a:solidFill>
                  <a:srgbClr val="000000"/>
                </a:solidFill>
              </a:rPr>
              <a:t>işten</a:t>
            </a:r>
            <a:r>
              <a:rPr lang="en-US" dirty="0" smtClean="0">
                <a:solidFill>
                  <a:srgbClr val="000000"/>
                </a:solidFill>
              </a:rPr>
              <a:t> </a:t>
            </a:r>
            <a:r>
              <a:rPr lang="en-US" dirty="0" err="1" smtClean="0">
                <a:solidFill>
                  <a:srgbClr val="000000"/>
                </a:solidFill>
              </a:rPr>
              <a:t>atılma,boşanma</a:t>
            </a:r>
            <a:r>
              <a:rPr lang="en-US" dirty="0" smtClean="0">
                <a:solidFill>
                  <a:srgbClr val="000000"/>
                </a:solidFill>
              </a:rPr>
              <a:t> </a:t>
            </a:r>
            <a:r>
              <a:rPr lang="en-US" dirty="0" err="1" smtClean="0">
                <a:solidFill>
                  <a:srgbClr val="000000"/>
                </a:solidFill>
              </a:rPr>
              <a:t>yaygındır</a:t>
            </a:r>
            <a:endParaRPr lang="en-US" dirty="0" smtClean="0">
              <a:solidFill>
                <a:srgbClr val="000000"/>
              </a:solidFill>
            </a:endParaRPr>
          </a:p>
          <a:p>
            <a:endParaRPr lang="en-US" sz="2200" dirty="0" smtClean="0">
              <a:solidFill>
                <a:srgbClr val="000000"/>
              </a:solidFill>
            </a:endParaRPr>
          </a:p>
        </p:txBody>
      </p:sp>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52936"/>
            <a:ext cx="3505200" cy="32807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C:\Users\jmccormick\AppData\Local\Microsoft\Windows\Temporary Internet Files\Content.IE5\NPJRZT3F\MP90030938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12976"/>
            <a:ext cx="2743200" cy="2937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4231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1"/>
            <a:ext cx="4040188" cy="6096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1862668"/>
            <a:ext cx="4268788" cy="4263496"/>
          </a:xfrm>
        </p:spPr>
        <p:txBody>
          <a:bodyPr>
            <a:normAutofit/>
          </a:bodyPr>
          <a:lstStyle/>
          <a:p>
            <a:r>
              <a:rPr lang="en-US" dirty="0" err="1" smtClean="0">
                <a:solidFill>
                  <a:srgbClr val="000000"/>
                </a:solidFill>
              </a:rPr>
              <a:t>Ölüm</a:t>
            </a:r>
            <a:r>
              <a:rPr lang="en-US" dirty="0" smtClean="0">
                <a:solidFill>
                  <a:srgbClr val="000000"/>
                </a:solidFill>
              </a:rPr>
              <a:t> </a:t>
            </a:r>
            <a:r>
              <a:rPr lang="en-US" dirty="0" err="1" smtClean="0">
                <a:solidFill>
                  <a:srgbClr val="000000"/>
                </a:solidFill>
              </a:rPr>
              <a:t>genelde</a:t>
            </a:r>
            <a:r>
              <a:rPr lang="en-US" dirty="0" smtClean="0">
                <a:solidFill>
                  <a:srgbClr val="000000"/>
                </a:solidFill>
              </a:rPr>
              <a:t> </a:t>
            </a:r>
            <a:r>
              <a:rPr lang="en-US" dirty="0" err="1" smtClean="0">
                <a:solidFill>
                  <a:srgbClr val="000000"/>
                </a:solidFill>
              </a:rPr>
              <a:t>istenmeden</a:t>
            </a:r>
            <a:r>
              <a:rPr lang="en-US" dirty="0" smtClean="0">
                <a:solidFill>
                  <a:srgbClr val="000000"/>
                </a:solidFill>
              </a:rPr>
              <a:t> </a:t>
            </a:r>
            <a:r>
              <a:rPr lang="en-US" dirty="0" err="1" smtClean="0">
                <a:solidFill>
                  <a:srgbClr val="000000"/>
                </a:solidFill>
              </a:rPr>
              <a:t>olur</a:t>
            </a:r>
            <a:endParaRPr lang="en-US"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645025" y="1143001"/>
            <a:ext cx="4041775" cy="609599"/>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1763890"/>
            <a:ext cx="4194175" cy="4362274"/>
          </a:xfrm>
        </p:spPr>
        <p:txBody>
          <a:bodyPr>
            <a:normAutofit/>
          </a:bodyPr>
          <a:lstStyle/>
          <a:p>
            <a:r>
              <a:rPr lang="en-US" dirty="0" err="1" smtClean="0">
                <a:solidFill>
                  <a:srgbClr val="000000"/>
                </a:solidFill>
              </a:rPr>
              <a:t>İntihar</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intihar</a:t>
            </a:r>
            <a:r>
              <a:rPr lang="en-US" dirty="0" smtClean="0">
                <a:solidFill>
                  <a:srgbClr val="000000"/>
                </a:solidFill>
              </a:rPr>
              <a:t> </a:t>
            </a:r>
            <a:r>
              <a:rPr lang="en-US" dirty="0" err="1" smtClean="0">
                <a:solidFill>
                  <a:srgbClr val="000000"/>
                </a:solidFill>
              </a:rPr>
              <a:t>teşebüssü</a:t>
            </a:r>
            <a:r>
              <a:rPr lang="en-US" dirty="0" smtClean="0">
                <a:solidFill>
                  <a:srgbClr val="000000"/>
                </a:solidFill>
              </a:rPr>
              <a:t> </a:t>
            </a:r>
            <a:r>
              <a:rPr lang="en-US" dirty="0" err="1" smtClean="0">
                <a:solidFill>
                  <a:srgbClr val="000000"/>
                </a:solidFill>
              </a:rPr>
              <a:t>yaygındır</a:t>
            </a:r>
            <a:endParaRPr lang="en-US" dirty="0" smtClean="0">
              <a:solidFill>
                <a:srgbClr val="000000"/>
              </a:solidFill>
            </a:endParaRPr>
          </a:p>
          <a:p>
            <a:endParaRPr lang="en-US" sz="2200" dirty="0" smtClean="0">
              <a:solidFill>
                <a:srgbClr val="000000"/>
              </a:solidFill>
            </a:endParaRPr>
          </a:p>
        </p:txBody>
      </p:sp>
      <p:pic>
        <p:nvPicPr>
          <p:cNvPr id="15364" name="Picture 4" descr="http://t2.gstatic.com/images?q=tbn:ANd9GcSgg_qNrd99QOXrfAfNV_NaL8qF14BHUwIo3gXDTUTMZ-4t7cCt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21506"/>
            <a:ext cx="3667125" cy="24403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07023"/>
            <a:ext cx="3429000" cy="2271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92238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1"/>
            <a:ext cx="4040188" cy="609600"/>
          </a:xfrm>
        </p:spPr>
        <p:txBody>
          <a:bodyPr>
            <a:normAutofit/>
          </a:bodyPr>
          <a:lstStyle/>
          <a:p>
            <a:pPr algn="ctr"/>
            <a:r>
              <a:rPr lang="en-US" b="0" dirty="0" err="1" smtClean="0">
                <a:solidFill>
                  <a:srgbClr val="FF0000"/>
                </a:solidFill>
                <a:latin typeface="Franklin Gothic Heavy" pitchFamily="34" charset="0"/>
              </a:rPr>
              <a:t>Kimyasal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4" name="Content Placeholder 3"/>
          <p:cNvSpPr>
            <a:spLocks noGrp="1"/>
          </p:cNvSpPr>
          <p:nvPr>
            <p:ph sz="half" idx="2"/>
          </p:nvPr>
        </p:nvSpPr>
        <p:spPr>
          <a:xfrm>
            <a:off x="228600" y="1820334"/>
            <a:ext cx="4268788" cy="4305830"/>
          </a:xfrm>
        </p:spPr>
        <p:txBody>
          <a:bodyPr>
            <a:normAutofit/>
          </a:bodyPr>
          <a:lstStyle/>
          <a:p>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rehabilitasyonun</a:t>
            </a:r>
            <a:r>
              <a:rPr lang="en-US" dirty="0" smtClean="0">
                <a:solidFill>
                  <a:srgbClr val="000000"/>
                </a:solidFill>
              </a:rPr>
              <a:t> </a:t>
            </a:r>
            <a:r>
              <a:rPr lang="en-US" dirty="0" err="1" smtClean="0">
                <a:solidFill>
                  <a:srgbClr val="000000"/>
                </a:solidFill>
              </a:rPr>
              <a:t>ardından</a:t>
            </a:r>
            <a:r>
              <a:rPr lang="en-US" dirty="0" smtClean="0">
                <a:solidFill>
                  <a:srgbClr val="000000"/>
                </a:solidFill>
              </a:rPr>
              <a:t> </a:t>
            </a:r>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olduğu</a:t>
            </a:r>
            <a:r>
              <a:rPr lang="en-US" dirty="0" smtClean="0">
                <a:solidFill>
                  <a:srgbClr val="000000"/>
                </a:solidFill>
              </a:rPr>
              <a:t> </a:t>
            </a:r>
            <a:r>
              <a:rPr lang="en-US" dirty="0" err="1" smtClean="0">
                <a:solidFill>
                  <a:srgbClr val="000000"/>
                </a:solidFill>
              </a:rPr>
              <a:t>maddeden</a:t>
            </a:r>
            <a:r>
              <a:rPr lang="en-US" dirty="0" smtClean="0">
                <a:solidFill>
                  <a:srgbClr val="000000"/>
                </a:solidFill>
              </a:rPr>
              <a:t> </a:t>
            </a:r>
            <a:r>
              <a:rPr lang="en-US" dirty="0" err="1" smtClean="0">
                <a:solidFill>
                  <a:srgbClr val="000000"/>
                </a:solidFill>
              </a:rPr>
              <a:t>uzak</a:t>
            </a:r>
            <a:r>
              <a:rPr lang="en-US" dirty="0" smtClean="0">
                <a:solidFill>
                  <a:srgbClr val="000000"/>
                </a:solidFill>
              </a:rPr>
              <a:t> </a:t>
            </a:r>
            <a:r>
              <a:rPr lang="en-US" dirty="0" err="1" smtClean="0">
                <a:solidFill>
                  <a:srgbClr val="000000"/>
                </a:solidFill>
              </a:rPr>
              <a:t>durabilir</a:t>
            </a:r>
            <a:endParaRPr lang="en-US" dirty="0" smtClean="0">
              <a:solidFill>
                <a:srgbClr val="000000"/>
              </a:solidFill>
            </a:endParaRPr>
          </a:p>
          <a:p>
            <a:endParaRPr lang="en-US" sz="2000" dirty="0" smtClean="0">
              <a:solidFill>
                <a:srgbClr val="000000"/>
              </a:solidFill>
            </a:endParaRPr>
          </a:p>
          <a:p>
            <a:endParaRPr lang="en-US" sz="2000" dirty="0">
              <a:solidFill>
                <a:srgbClr val="000000"/>
              </a:solidFill>
            </a:endParaRPr>
          </a:p>
        </p:txBody>
      </p:sp>
      <p:sp>
        <p:nvSpPr>
          <p:cNvPr id="5" name="Text Placeholder 4"/>
          <p:cNvSpPr>
            <a:spLocks noGrp="1"/>
          </p:cNvSpPr>
          <p:nvPr>
            <p:ph type="body" sz="quarter" idx="3"/>
          </p:nvPr>
        </p:nvSpPr>
        <p:spPr>
          <a:xfrm>
            <a:off x="4645025" y="1143001"/>
            <a:ext cx="4041775" cy="609599"/>
          </a:xfrm>
        </p:spPr>
        <p:txBody>
          <a:bodyPr/>
          <a:lstStyle/>
          <a:p>
            <a:pPr algn="ctr"/>
            <a:r>
              <a:rPr lang="en-US" b="0" dirty="0" err="1" smtClean="0">
                <a:solidFill>
                  <a:srgbClr val="FF0000"/>
                </a:solidFill>
                <a:latin typeface="Franklin Gothic Heavy" pitchFamily="34" charset="0"/>
              </a:rPr>
              <a:t>Eylemsel</a:t>
            </a:r>
            <a:r>
              <a:rPr lang="en-US" b="0" dirty="0" smtClean="0">
                <a:solidFill>
                  <a:srgbClr val="FF0000"/>
                </a:solidFill>
                <a:latin typeface="Franklin Gothic Heavy" pitchFamily="34" charset="0"/>
              </a:rPr>
              <a:t> </a:t>
            </a:r>
            <a:r>
              <a:rPr lang="en-US" b="0" dirty="0" err="1" smtClean="0">
                <a:solidFill>
                  <a:srgbClr val="FF0000"/>
                </a:solidFill>
                <a:latin typeface="Franklin Gothic Heavy" pitchFamily="34" charset="0"/>
              </a:rPr>
              <a:t>Bağımlılıklar</a:t>
            </a:r>
            <a:endParaRPr lang="en-US" b="0" dirty="0">
              <a:solidFill>
                <a:srgbClr val="FF0000"/>
              </a:solidFill>
              <a:latin typeface="Franklin Gothic Heavy" pitchFamily="34" charset="0"/>
            </a:endParaRPr>
          </a:p>
        </p:txBody>
      </p:sp>
      <p:sp>
        <p:nvSpPr>
          <p:cNvPr id="6" name="Content Placeholder 5"/>
          <p:cNvSpPr>
            <a:spLocks noGrp="1"/>
          </p:cNvSpPr>
          <p:nvPr>
            <p:ph sz="quarter" idx="4"/>
          </p:nvPr>
        </p:nvSpPr>
        <p:spPr>
          <a:xfrm>
            <a:off x="4645025" y="1834444"/>
            <a:ext cx="4371975" cy="4291719"/>
          </a:xfrm>
        </p:spPr>
        <p:txBody>
          <a:bodyPr>
            <a:normAutofit/>
          </a:bodyPr>
          <a:lstStyle/>
          <a:p>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rehabilite</a:t>
            </a:r>
            <a:r>
              <a:rPr lang="en-US" dirty="0" smtClean="0">
                <a:solidFill>
                  <a:srgbClr val="000000"/>
                </a:solidFill>
              </a:rPr>
              <a:t> </a:t>
            </a:r>
            <a:r>
              <a:rPr lang="en-US" dirty="0" err="1" smtClean="0">
                <a:solidFill>
                  <a:srgbClr val="000000"/>
                </a:solidFill>
              </a:rPr>
              <a:t>olsa</a:t>
            </a:r>
            <a:r>
              <a:rPr lang="en-US" dirty="0" smtClean="0">
                <a:solidFill>
                  <a:srgbClr val="000000"/>
                </a:solidFill>
              </a:rPr>
              <a:t> bile </a:t>
            </a:r>
            <a:r>
              <a:rPr lang="en-US" dirty="0" err="1" smtClean="0">
                <a:solidFill>
                  <a:srgbClr val="000000"/>
                </a:solidFill>
              </a:rPr>
              <a:t>bağımlı</a:t>
            </a:r>
            <a:r>
              <a:rPr lang="en-US" dirty="0" smtClean="0">
                <a:solidFill>
                  <a:srgbClr val="000000"/>
                </a:solidFill>
              </a:rPr>
              <a:t> </a:t>
            </a:r>
            <a:r>
              <a:rPr lang="en-US" dirty="0" err="1" smtClean="0">
                <a:solidFill>
                  <a:srgbClr val="000000"/>
                </a:solidFill>
              </a:rPr>
              <a:t>olduğu</a:t>
            </a:r>
            <a:r>
              <a:rPr lang="en-US" dirty="0" smtClean="0">
                <a:solidFill>
                  <a:srgbClr val="000000"/>
                </a:solidFill>
              </a:rPr>
              <a:t> </a:t>
            </a:r>
            <a:r>
              <a:rPr lang="en-US" dirty="0" err="1" smtClean="0">
                <a:solidFill>
                  <a:srgbClr val="000000"/>
                </a:solidFill>
              </a:rPr>
              <a:t>davranıştan</a:t>
            </a:r>
            <a:r>
              <a:rPr lang="en-US" dirty="0" smtClean="0">
                <a:solidFill>
                  <a:srgbClr val="000000"/>
                </a:solidFill>
              </a:rPr>
              <a:t> </a:t>
            </a:r>
            <a:r>
              <a:rPr lang="en-US" dirty="0" err="1" smtClean="0">
                <a:solidFill>
                  <a:srgbClr val="000000"/>
                </a:solidFill>
              </a:rPr>
              <a:t>veya</a:t>
            </a:r>
            <a:r>
              <a:rPr lang="en-US" dirty="0" smtClean="0">
                <a:solidFill>
                  <a:srgbClr val="000000"/>
                </a:solidFill>
              </a:rPr>
              <a:t> o </a:t>
            </a:r>
            <a:r>
              <a:rPr lang="en-US" dirty="0" err="1" smtClean="0">
                <a:solidFill>
                  <a:srgbClr val="000000"/>
                </a:solidFill>
              </a:rPr>
              <a:t>davranışa</a:t>
            </a:r>
            <a:r>
              <a:rPr lang="en-US" dirty="0" smtClean="0">
                <a:solidFill>
                  <a:srgbClr val="000000"/>
                </a:solidFill>
              </a:rPr>
              <a:t> </a:t>
            </a:r>
            <a:r>
              <a:rPr lang="en-US" dirty="0" err="1" smtClean="0">
                <a:solidFill>
                  <a:srgbClr val="000000"/>
                </a:solidFill>
              </a:rPr>
              <a:t>götüren</a:t>
            </a:r>
            <a:r>
              <a:rPr lang="en-US" dirty="0" smtClean="0">
                <a:solidFill>
                  <a:srgbClr val="000000"/>
                </a:solidFill>
              </a:rPr>
              <a:t> </a:t>
            </a:r>
            <a:r>
              <a:rPr lang="en-US" dirty="0" err="1" smtClean="0">
                <a:solidFill>
                  <a:srgbClr val="000000"/>
                </a:solidFill>
              </a:rPr>
              <a:t>davranışlardan</a:t>
            </a:r>
            <a:r>
              <a:rPr lang="en-US" dirty="0" smtClean="0">
                <a:solidFill>
                  <a:srgbClr val="000000"/>
                </a:solidFill>
              </a:rPr>
              <a:t> </a:t>
            </a:r>
            <a:r>
              <a:rPr lang="en-US" dirty="0" err="1" smtClean="0">
                <a:solidFill>
                  <a:srgbClr val="000000"/>
                </a:solidFill>
              </a:rPr>
              <a:t>uzak</a:t>
            </a:r>
            <a:r>
              <a:rPr lang="en-US" dirty="0" smtClean="0">
                <a:solidFill>
                  <a:srgbClr val="000000"/>
                </a:solidFill>
              </a:rPr>
              <a:t> </a:t>
            </a:r>
            <a:r>
              <a:rPr lang="en-US" dirty="0" err="1" smtClean="0">
                <a:solidFill>
                  <a:srgbClr val="000000"/>
                </a:solidFill>
              </a:rPr>
              <a:t>duramaz</a:t>
            </a:r>
            <a:endParaRPr lang="en-US" dirty="0" smtClean="0">
              <a:solidFill>
                <a:srgbClr val="000000"/>
              </a:solidFill>
            </a:endParaRPr>
          </a:p>
          <a:p>
            <a:endParaRPr lang="en-US" sz="2200" dirty="0" smtClean="0">
              <a:solidFill>
                <a:srgbClr val="000000"/>
              </a:solidFill>
            </a:endParaRPr>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3943736"/>
            <a:ext cx="4090987" cy="2490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77" y="3182130"/>
            <a:ext cx="3716179" cy="28855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37049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solidFill>
                  <a:srgbClr val="FF0000"/>
                </a:solidFill>
                <a:latin typeface="Franklin Gothic Heavy" pitchFamily="34" charset="0"/>
              </a:rPr>
              <a:t>Kimyasal</a:t>
            </a:r>
            <a:r>
              <a:rPr lang="en-US" dirty="0" smtClean="0">
                <a:solidFill>
                  <a:srgbClr val="FF0000"/>
                </a:solidFill>
                <a:latin typeface="Franklin Gothic Heavy" pitchFamily="34" charset="0"/>
              </a:rPr>
              <a:t> </a:t>
            </a:r>
            <a:r>
              <a:rPr lang="en-US" dirty="0" err="1" smtClean="0">
                <a:solidFill>
                  <a:srgbClr val="FF0000"/>
                </a:solidFill>
                <a:latin typeface="Franklin Gothic Heavy" pitchFamily="34" charset="0"/>
              </a:rPr>
              <a:t>Bağımlılıklar</a:t>
            </a:r>
            <a:endParaRPr lang="en-US" dirty="0">
              <a:solidFill>
                <a:srgbClr val="FF0000"/>
              </a:solidFill>
              <a:latin typeface="Franklin Gothic Heavy" pitchFamily="34" charset="0"/>
            </a:endParaRPr>
          </a:p>
        </p:txBody>
      </p:sp>
      <p:sp>
        <p:nvSpPr>
          <p:cNvPr id="4" name="Content Placeholder 3"/>
          <p:cNvSpPr>
            <a:spLocks noGrp="1"/>
          </p:cNvSpPr>
          <p:nvPr>
            <p:ph idx="1"/>
          </p:nvPr>
        </p:nvSpPr>
        <p:spPr/>
        <p:txBody>
          <a:bodyPr>
            <a:normAutofit lnSpcReduction="10000"/>
          </a:bodyPr>
          <a:lstStyle/>
          <a:p>
            <a:r>
              <a:rPr lang="en-US" sz="2800" dirty="0" err="1" smtClean="0">
                <a:solidFill>
                  <a:srgbClr val="000000"/>
                </a:solidFill>
              </a:rPr>
              <a:t>Kimyasal</a:t>
            </a:r>
            <a:r>
              <a:rPr lang="en-US" sz="2800" dirty="0" smtClean="0">
                <a:solidFill>
                  <a:srgbClr val="000000"/>
                </a:solidFill>
              </a:rPr>
              <a:t> </a:t>
            </a:r>
            <a:r>
              <a:rPr lang="en-US" sz="2800" dirty="0" err="1" smtClean="0">
                <a:solidFill>
                  <a:srgbClr val="000000"/>
                </a:solidFill>
              </a:rPr>
              <a:t>bağımlılıklar</a:t>
            </a:r>
            <a:r>
              <a:rPr lang="en-US" sz="2800" dirty="0" smtClean="0">
                <a:solidFill>
                  <a:srgbClr val="000000"/>
                </a:solidFill>
              </a:rPr>
              <a:t> </a:t>
            </a:r>
            <a:r>
              <a:rPr lang="en-US" sz="2800" dirty="0" err="1" smtClean="0">
                <a:solidFill>
                  <a:srgbClr val="000000"/>
                </a:solidFill>
              </a:rPr>
              <a:t>toplum</a:t>
            </a:r>
            <a:r>
              <a:rPr lang="en-US" sz="2800" dirty="0" smtClean="0">
                <a:solidFill>
                  <a:srgbClr val="000000"/>
                </a:solidFill>
              </a:rPr>
              <a:t> </a:t>
            </a:r>
            <a:r>
              <a:rPr lang="en-US" sz="2800" dirty="0" err="1" smtClean="0">
                <a:solidFill>
                  <a:srgbClr val="000000"/>
                </a:solidFill>
              </a:rPr>
              <a:t>tarafından</a:t>
            </a:r>
            <a:r>
              <a:rPr lang="en-US" sz="2800" dirty="0" smtClean="0">
                <a:solidFill>
                  <a:srgbClr val="000000"/>
                </a:solidFill>
              </a:rPr>
              <a:t> </a:t>
            </a:r>
            <a:r>
              <a:rPr lang="en-US" sz="2800" dirty="0" err="1" smtClean="0">
                <a:solidFill>
                  <a:srgbClr val="000000"/>
                </a:solidFill>
              </a:rPr>
              <a:t>bilinmekte</a:t>
            </a:r>
            <a:r>
              <a:rPr lang="en-US" sz="2800" dirty="0" smtClean="0">
                <a:solidFill>
                  <a:srgbClr val="000000"/>
                </a:solidFill>
              </a:rPr>
              <a:t> </a:t>
            </a:r>
            <a:r>
              <a:rPr lang="en-US" sz="2800" dirty="0" err="1" smtClean="0">
                <a:solidFill>
                  <a:srgbClr val="000000"/>
                </a:solidFill>
              </a:rPr>
              <a:t>ve</a:t>
            </a:r>
            <a:r>
              <a:rPr lang="en-US" sz="2800" dirty="0" smtClean="0">
                <a:solidFill>
                  <a:srgbClr val="000000"/>
                </a:solidFill>
              </a:rPr>
              <a:t> </a:t>
            </a:r>
            <a:r>
              <a:rPr lang="en-US" sz="2800" dirty="0" err="1" smtClean="0">
                <a:solidFill>
                  <a:srgbClr val="000000"/>
                </a:solidFill>
              </a:rPr>
              <a:t>zararı</a:t>
            </a:r>
            <a:r>
              <a:rPr lang="en-US" sz="2800" dirty="0" smtClean="0">
                <a:solidFill>
                  <a:srgbClr val="000000"/>
                </a:solidFill>
              </a:rPr>
              <a:t> </a:t>
            </a:r>
            <a:r>
              <a:rPr lang="en-US" sz="2800" dirty="0" err="1" smtClean="0">
                <a:solidFill>
                  <a:srgbClr val="000000"/>
                </a:solidFill>
              </a:rPr>
              <a:t>kabul</a:t>
            </a:r>
            <a:r>
              <a:rPr lang="en-US" sz="2800" dirty="0" smtClean="0">
                <a:solidFill>
                  <a:srgbClr val="000000"/>
                </a:solidFill>
              </a:rPr>
              <a:t> </a:t>
            </a:r>
            <a:r>
              <a:rPr lang="en-US" sz="2800" dirty="0" err="1" smtClean="0">
                <a:solidFill>
                  <a:srgbClr val="000000"/>
                </a:solidFill>
              </a:rPr>
              <a:t>edilmektedir</a:t>
            </a:r>
            <a:endParaRPr lang="en-US" sz="2800" dirty="0" smtClean="0">
              <a:solidFill>
                <a:srgbClr val="000000"/>
              </a:solidFill>
            </a:endParaRPr>
          </a:p>
          <a:p>
            <a:r>
              <a:rPr lang="en-US" sz="2800" dirty="0" err="1" smtClean="0">
                <a:solidFill>
                  <a:srgbClr val="000000"/>
                </a:solidFill>
              </a:rPr>
              <a:t>Kimyasal</a:t>
            </a:r>
            <a:r>
              <a:rPr lang="en-US" sz="2800" dirty="0" smtClean="0">
                <a:solidFill>
                  <a:srgbClr val="000000"/>
                </a:solidFill>
              </a:rPr>
              <a:t> </a:t>
            </a:r>
            <a:r>
              <a:rPr lang="en-US" sz="2800" dirty="0" err="1" smtClean="0">
                <a:solidFill>
                  <a:srgbClr val="000000"/>
                </a:solidFill>
              </a:rPr>
              <a:t>bağımlılıklar</a:t>
            </a:r>
            <a:r>
              <a:rPr lang="en-US" sz="2800" dirty="0" smtClean="0">
                <a:solidFill>
                  <a:srgbClr val="000000"/>
                </a:solidFill>
              </a:rPr>
              <a:t> </a:t>
            </a:r>
            <a:r>
              <a:rPr lang="en-US" sz="2800" dirty="0" err="1" smtClean="0">
                <a:solidFill>
                  <a:srgbClr val="000000"/>
                </a:solidFill>
              </a:rPr>
              <a:t>ve</a:t>
            </a:r>
            <a:r>
              <a:rPr lang="en-US" sz="2800" dirty="0" smtClean="0">
                <a:solidFill>
                  <a:srgbClr val="000000"/>
                </a:solidFill>
              </a:rPr>
              <a:t> </a:t>
            </a:r>
            <a:r>
              <a:rPr lang="en-US" sz="2800" dirty="0" err="1" smtClean="0">
                <a:solidFill>
                  <a:srgbClr val="000000"/>
                </a:solidFill>
              </a:rPr>
              <a:t>bunlara</a:t>
            </a:r>
            <a:r>
              <a:rPr lang="en-US" sz="2800" dirty="0" smtClean="0">
                <a:solidFill>
                  <a:srgbClr val="000000"/>
                </a:solidFill>
              </a:rPr>
              <a:t> </a:t>
            </a:r>
            <a:r>
              <a:rPr lang="en-US" sz="2800" dirty="0" err="1" smtClean="0">
                <a:solidFill>
                  <a:srgbClr val="000000"/>
                </a:solidFill>
              </a:rPr>
              <a:t>bağlı</a:t>
            </a:r>
            <a:r>
              <a:rPr lang="en-US" sz="2800" dirty="0" smtClean="0">
                <a:solidFill>
                  <a:srgbClr val="000000"/>
                </a:solidFill>
              </a:rPr>
              <a:t> </a:t>
            </a:r>
            <a:r>
              <a:rPr lang="en-US" sz="2800" dirty="0" err="1" smtClean="0">
                <a:solidFill>
                  <a:srgbClr val="000000"/>
                </a:solidFill>
              </a:rPr>
              <a:t>sorunlar</a:t>
            </a:r>
            <a:r>
              <a:rPr lang="en-US" sz="2800" dirty="0" smtClean="0">
                <a:solidFill>
                  <a:srgbClr val="000000"/>
                </a:solidFill>
              </a:rPr>
              <a:t> </a:t>
            </a:r>
            <a:r>
              <a:rPr lang="en-US" sz="2800" dirty="0" err="1" smtClean="0">
                <a:solidFill>
                  <a:srgbClr val="000000"/>
                </a:solidFill>
              </a:rPr>
              <a:t>medyada</a:t>
            </a:r>
            <a:r>
              <a:rPr lang="en-US" sz="2800" dirty="0" smtClean="0">
                <a:solidFill>
                  <a:srgbClr val="000000"/>
                </a:solidFill>
              </a:rPr>
              <a:t> </a:t>
            </a:r>
            <a:r>
              <a:rPr lang="en-US" sz="2800" dirty="0" err="1" smtClean="0">
                <a:solidFill>
                  <a:srgbClr val="000000"/>
                </a:solidFill>
              </a:rPr>
              <a:t>ve</a:t>
            </a:r>
            <a:r>
              <a:rPr lang="en-US" sz="2800" dirty="0" smtClean="0">
                <a:solidFill>
                  <a:srgbClr val="000000"/>
                </a:solidFill>
              </a:rPr>
              <a:t> </a:t>
            </a:r>
            <a:r>
              <a:rPr lang="en-US" sz="2800" dirty="0" err="1" smtClean="0">
                <a:solidFill>
                  <a:srgbClr val="000000"/>
                </a:solidFill>
              </a:rPr>
              <a:t>toplum</a:t>
            </a:r>
            <a:r>
              <a:rPr lang="en-US" sz="2800" dirty="0" smtClean="0">
                <a:solidFill>
                  <a:srgbClr val="000000"/>
                </a:solidFill>
              </a:rPr>
              <a:t> </a:t>
            </a:r>
            <a:r>
              <a:rPr lang="en-US" sz="2800" dirty="0" err="1" smtClean="0">
                <a:solidFill>
                  <a:srgbClr val="000000"/>
                </a:solidFill>
              </a:rPr>
              <a:t>gündeminde</a:t>
            </a:r>
            <a:r>
              <a:rPr lang="en-US" sz="2800" dirty="0" smtClean="0">
                <a:solidFill>
                  <a:srgbClr val="000000"/>
                </a:solidFill>
              </a:rPr>
              <a:t> </a:t>
            </a:r>
            <a:r>
              <a:rPr lang="en-US" sz="2800" dirty="0" err="1" smtClean="0">
                <a:solidFill>
                  <a:srgbClr val="000000"/>
                </a:solidFill>
              </a:rPr>
              <a:t>sıklıkla</a:t>
            </a:r>
            <a:r>
              <a:rPr lang="en-US" sz="2800" dirty="0" smtClean="0">
                <a:solidFill>
                  <a:srgbClr val="000000"/>
                </a:solidFill>
              </a:rPr>
              <a:t> </a:t>
            </a:r>
            <a:r>
              <a:rPr lang="en-US" sz="2800" dirty="0" err="1" smtClean="0">
                <a:solidFill>
                  <a:srgbClr val="000000"/>
                </a:solidFill>
              </a:rPr>
              <a:t>yer</a:t>
            </a:r>
            <a:r>
              <a:rPr lang="en-US" sz="2800" dirty="0" smtClean="0">
                <a:solidFill>
                  <a:srgbClr val="000000"/>
                </a:solidFill>
              </a:rPr>
              <a:t> </a:t>
            </a:r>
            <a:r>
              <a:rPr lang="en-US" sz="2800" dirty="0" err="1" smtClean="0">
                <a:solidFill>
                  <a:srgbClr val="000000"/>
                </a:solidFill>
              </a:rPr>
              <a:t>almaktadır</a:t>
            </a:r>
            <a:endParaRPr lang="en-US" sz="2800" dirty="0" smtClean="0">
              <a:solidFill>
                <a:srgbClr val="000000"/>
              </a:solidFill>
            </a:endParaRPr>
          </a:p>
          <a:p>
            <a:r>
              <a:rPr lang="en-US" sz="2800" dirty="0" err="1" smtClean="0">
                <a:solidFill>
                  <a:srgbClr val="000000"/>
                </a:solidFill>
              </a:rPr>
              <a:t>Kimyasal</a:t>
            </a:r>
            <a:r>
              <a:rPr lang="en-US" sz="2800" dirty="0" smtClean="0">
                <a:solidFill>
                  <a:srgbClr val="000000"/>
                </a:solidFill>
              </a:rPr>
              <a:t> </a:t>
            </a:r>
            <a:r>
              <a:rPr lang="en-US" sz="2800" dirty="0" err="1" smtClean="0">
                <a:solidFill>
                  <a:srgbClr val="000000"/>
                </a:solidFill>
              </a:rPr>
              <a:t>bağımlılıklar</a:t>
            </a:r>
            <a:r>
              <a:rPr lang="en-US" sz="2800" dirty="0" smtClean="0">
                <a:solidFill>
                  <a:srgbClr val="000000"/>
                </a:solidFill>
              </a:rPr>
              <a:t> </a:t>
            </a:r>
            <a:r>
              <a:rPr lang="en-US" sz="2800" dirty="0" err="1" smtClean="0">
                <a:solidFill>
                  <a:srgbClr val="000000"/>
                </a:solidFill>
              </a:rPr>
              <a:t>ile</a:t>
            </a:r>
            <a:r>
              <a:rPr lang="en-US" sz="2800" dirty="0" smtClean="0">
                <a:solidFill>
                  <a:srgbClr val="000000"/>
                </a:solidFill>
              </a:rPr>
              <a:t> </a:t>
            </a:r>
            <a:r>
              <a:rPr lang="en-US" sz="2800" dirty="0" err="1" smtClean="0">
                <a:solidFill>
                  <a:srgbClr val="000000"/>
                </a:solidFill>
              </a:rPr>
              <a:t>ilgili</a:t>
            </a:r>
            <a:r>
              <a:rPr lang="en-US" sz="2800" dirty="0" smtClean="0">
                <a:solidFill>
                  <a:srgbClr val="000000"/>
                </a:solidFill>
              </a:rPr>
              <a:t> </a:t>
            </a:r>
            <a:r>
              <a:rPr lang="en-US" sz="2800" dirty="0" err="1" smtClean="0">
                <a:solidFill>
                  <a:srgbClr val="000000"/>
                </a:solidFill>
              </a:rPr>
              <a:t>yapılan</a:t>
            </a:r>
            <a:r>
              <a:rPr lang="en-US" sz="2800" dirty="0" smtClean="0">
                <a:solidFill>
                  <a:srgbClr val="000000"/>
                </a:solidFill>
              </a:rPr>
              <a:t> </a:t>
            </a:r>
            <a:r>
              <a:rPr lang="en-US" sz="2800" dirty="0" err="1" smtClean="0">
                <a:solidFill>
                  <a:srgbClr val="000000"/>
                </a:solidFill>
              </a:rPr>
              <a:t>araştırmalar</a:t>
            </a:r>
            <a:r>
              <a:rPr lang="en-US" sz="2800" dirty="0" smtClean="0">
                <a:solidFill>
                  <a:srgbClr val="000000"/>
                </a:solidFill>
              </a:rPr>
              <a:t> </a:t>
            </a:r>
            <a:r>
              <a:rPr lang="en-US" sz="2800" dirty="0" err="1" smtClean="0">
                <a:solidFill>
                  <a:srgbClr val="000000"/>
                </a:solidFill>
              </a:rPr>
              <a:t>eylemsel</a:t>
            </a:r>
            <a:r>
              <a:rPr lang="en-US" sz="2800" dirty="0" smtClean="0">
                <a:solidFill>
                  <a:srgbClr val="000000"/>
                </a:solidFill>
              </a:rPr>
              <a:t> </a:t>
            </a:r>
            <a:r>
              <a:rPr lang="en-US" sz="2800" dirty="0" err="1" smtClean="0">
                <a:solidFill>
                  <a:srgbClr val="000000"/>
                </a:solidFill>
              </a:rPr>
              <a:t>bağımlılıklara</a:t>
            </a:r>
            <a:r>
              <a:rPr lang="en-US" sz="2800" dirty="0" smtClean="0">
                <a:solidFill>
                  <a:srgbClr val="000000"/>
                </a:solidFill>
              </a:rPr>
              <a:t> </a:t>
            </a:r>
            <a:r>
              <a:rPr lang="en-US" sz="2800" dirty="0" err="1" smtClean="0">
                <a:solidFill>
                  <a:srgbClr val="000000"/>
                </a:solidFill>
              </a:rPr>
              <a:t>göre</a:t>
            </a:r>
            <a:r>
              <a:rPr lang="en-US" sz="2800" dirty="0" smtClean="0">
                <a:solidFill>
                  <a:srgbClr val="000000"/>
                </a:solidFill>
              </a:rPr>
              <a:t> </a:t>
            </a:r>
            <a:r>
              <a:rPr lang="en-US" sz="2800" dirty="0" err="1" smtClean="0">
                <a:solidFill>
                  <a:srgbClr val="000000"/>
                </a:solidFill>
              </a:rPr>
              <a:t>çok</a:t>
            </a:r>
            <a:r>
              <a:rPr lang="en-US" sz="2800" dirty="0" smtClean="0">
                <a:solidFill>
                  <a:srgbClr val="000000"/>
                </a:solidFill>
              </a:rPr>
              <a:t> </a:t>
            </a:r>
            <a:r>
              <a:rPr lang="en-US" sz="2800" dirty="0" err="1" smtClean="0">
                <a:solidFill>
                  <a:srgbClr val="000000"/>
                </a:solidFill>
              </a:rPr>
              <a:t>daha</a:t>
            </a:r>
            <a:r>
              <a:rPr lang="en-US" sz="2800" dirty="0" smtClean="0">
                <a:solidFill>
                  <a:srgbClr val="000000"/>
                </a:solidFill>
              </a:rPr>
              <a:t> </a:t>
            </a:r>
            <a:r>
              <a:rPr lang="en-US" sz="2800" dirty="0" err="1" smtClean="0">
                <a:solidFill>
                  <a:srgbClr val="000000"/>
                </a:solidFill>
              </a:rPr>
              <a:t>uzun</a:t>
            </a:r>
            <a:r>
              <a:rPr lang="en-US" sz="2800" dirty="0" smtClean="0">
                <a:solidFill>
                  <a:srgbClr val="000000"/>
                </a:solidFill>
              </a:rPr>
              <a:t> </a:t>
            </a:r>
            <a:r>
              <a:rPr lang="en-US" sz="2800" dirty="0" err="1" smtClean="0">
                <a:solidFill>
                  <a:srgbClr val="000000"/>
                </a:solidFill>
              </a:rPr>
              <a:t>bir</a:t>
            </a:r>
            <a:r>
              <a:rPr lang="en-US" sz="2800" dirty="0" smtClean="0">
                <a:solidFill>
                  <a:srgbClr val="000000"/>
                </a:solidFill>
              </a:rPr>
              <a:t> </a:t>
            </a:r>
            <a:r>
              <a:rPr lang="en-US" sz="2800" dirty="0" err="1" smtClean="0">
                <a:solidFill>
                  <a:srgbClr val="000000"/>
                </a:solidFill>
              </a:rPr>
              <a:t>geçmişe</a:t>
            </a:r>
            <a:r>
              <a:rPr lang="en-US" sz="2800" dirty="0" smtClean="0">
                <a:solidFill>
                  <a:srgbClr val="000000"/>
                </a:solidFill>
              </a:rPr>
              <a:t> </a:t>
            </a:r>
            <a:r>
              <a:rPr lang="en-US" sz="2800" dirty="0" err="1" smtClean="0">
                <a:solidFill>
                  <a:srgbClr val="000000"/>
                </a:solidFill>
              </a:rPr>
              <a:t>ve</a:t>
            </a:r>
            <a:r>
              <a:rPr lang="en-US" sz="2800" dirty="0" smtClean="0">
                <a:solidFill>
                  <a:srgbClr val="000000"/>
                </a:solidFill>
              </a:rPr>
              <a:t> </a:t>
            </a:r>
            <a:r>
              <a:rPr lang="en-US" sz="2800" dirty="0" err="1" smtClean="0">
                <a:solidFill>
                  <a:srgbClr val="000000"/>
                </a:solidFill>
              </a:rPr>
              <a:t>sayısa</a:t>
            </a:r>
            <a:r>
              <a:rPr lang="en-US" sz="2800" dirty="0" smtClean="0">
                <a:solidFill>
                  <a:srgbClr val="000000"/>
                </a:solidFill>
              </a:rPr>
              <a:t> </a:t>
            </a:r>
            <a:r>
              <a:rPr lang="en-US" sz="2800" dirty="0" err="1" smtClean="0">
                <a:solidFill>
                  <a:srgbClr val="000000"/>
                </a:solidFill>
              </a:rPr>
              <a:t>sahiptir</a:t>
            </a:r>
            <a:r>
              <a:rPr lang="en-US" sz="2800" dirty="0" smtClean="0">
                <a:solidFill>
                  <a:srgbClr val="000000"/>
                </a:solidFill>
              </a:rPr>
              <a:t>. </a:t>
            </a:r>
          </a:p>
          <a:p>
            <a:r>
              <a:rPr lang="en-US" sz="2800" dirty="0" err="1" smtClean="0">
                <a:solidFill>
                  <a:srgbClr val="000000"/>
                </a:solidFill>
              </a:rPr>
              <a:t>Kimyasal</a:t>
            </a:r>
            <a:r>
              <a:rPr lang="en-US" sz="2800" dirty="0" smtClean="0">
                <a:solidFill>
                  <a:srgbClr val="000000"/>
                </a:solidFill>
              </a:rPr>
              <a:t> </a:t>
            </a:r>
            <a:r>
              <a:rPr lang="en-US" sz="2800" dirty="0" err="1" smtClean="0">
                <a:solidFill>
                  <a:srgbClr val="000000"/>
                </a:solidFill>
              </a:rPr>
              <a:t>bağımlılık</a:t>
            </a:r>
            <a:r>
              <a:rPr lang="en-US" sz="2800" dirty="0" smtClean="0">
                <a:solidFill>
                  <a:srgbClr val="000000"/>
                </a:solidFill>
              </a:rPr>
              <a:t> </a:t>
            </a:r>
            <a:r>
              <a:rPr lang="en-US" sz="2800" dirty="0" err="1" smtClean="0">
                <a:solidFill>
                  <a:srgbClr val="000000"/>
                </a:solidFill>
              </a:rPr>
              <a:t>araştırmaları</a:t>
            </a:r>
            <a:r>
              <a:rPr lang="en-US" sz="2800" dirty="0" smtClean="0">
                <a:solidFill>
                  <a:srgbClr val="000000"/>
                </a:solidFill>
              </a:rPr>
              <a:t> </a:t>
            </a:r>
            <a:r>
              <a:rPr lang="en-US" sz="2800" dirty="0" err="1" smtClean="0">
                <a:solidFill>
                  <a:srgbClr val="000000"/>
                </a:solidFill>
              </a:rPr>
              <a:t>çok</a:t>
            </a:r>
            <a:r>
              <a:rPr lang="en-US" sz="2800" dirty="0" smtClean="0">
                <a:solidFill>
                  <a:srgbClr val="000000"/>
                </a:solidFill>
              </a:rPr>
              <a:t> </a:t>
            </a:r>
            <a:r>
              <a:rPr lang="en-US" sz="2800" dirty="0" err="1" smtClean="0">
                <a:solidFill>
                  <a:srgbClr val="000000"/>
                </a:solidFill>
              </a:rPr>
              <a:t>daha</a:t>
            </a:r>
            <a:r>
              <a:rPr lang="en-US" sz="2800" dirty="0" smtClean="0">
                <a:solidFill>
                  <a:srgbClr val="000000"/>
                </a:solidFill>
              </a:rPr>
              <a:t> </a:t>
            </a:r>
            <a:r>
              <a:rPr lang="en-US" sz="2800" dirty="0" err="1" smtClean="0">
                <a:solidFill>
                  <a:srgbClr val="000000"/>
                </a:solidFill>
              </a:rPr>
              <a:t>fazla</a:t>
            </a:r>
            <a:r>
              <a:rPr lang="en-US" sz="2800" dirty="0" smtClean="0">
                <a:solidFill>
                  <a:srgbClr val="000000"/>
                </a:solidFill>
              </a:rPr>
              <a:t> </a:t>
            </a:r>
            <a:r>
              <a:rPr lang="en-US" sz="2800" dirty="0" err="1" smtClean="0">
                <a:solidFill>
                  <a:srgbClr val="000000"/>
                </a:solidFill>
              </a:rPr>
              <a:t>devlet</a:t>
            </a:r>
            <a:r>
              <a:rPr lang="en-US" sz="2800" dirty="0" smtClean="0">
                <a:solidFill>
                  <a:srgbClr val="000000"/>
                </a:solidFill>
              </a:rPr>
              <a:t> </a:t>
            </a:r>
            <a:r>
              <a:rPr lang="en-US" sz="2800" dirty="0" err="1" smtClean="0">
                <a:solidFill>
                  <a:srgbClr val="000000"/>
                </a:solidFill>
              </a:rPr>
              <a:t>ve</a:t>
            </a:r>
            <a:r>
              <a:rPr lang="en-US" sz="2800" dirty="0" smtClean="0">
                <a:solidFill>
                  <a:srgbClr val="000000"/>
                </a:solidFill>
              </a:rPr>
              <a:t> </a:t>
            </a:r>
            <a:r>
              <a:rPr lang="en-US" sz="2800" dirty="0" err="1" smtClean="0">
                <a:solidFill>
                  <a:srgbClr val="000000"/>
                </a:solidFill>
              </a:rPr>
              <a:t>özel</a:t>
            </a:r>
            <a:r>
              <a:rPr lang="en-US" sz="2800" dirty="0" smtClean="0">
                <a:solidFill>
                  <a:srgbClr val="000000"/>
                </a:solidFill>
              </a:rPr>
              <a:t> </a:t>
            </a:r>
            <a:r>
              <a:rPr lang="en-US" sz="2800" dirty="0" err="1" smtClean="0">
                <a:solidFill>
                  <a:srgbClr val="000000"/>
                </a:solidFill>
              </a:rPr>
              <a:t>destek</a:t>
            </a:r>
            <a:r>
              <a:rPr lang="en-US" sz="2800" dirty="0" smtClean="0">
                <a:solidFill>
                  <a:srgbClr val="000000"/>
                </a:solidFill>
              </a:rPr>
              <a:t> </a:t>
            </a:r>
            <a:r>
              <a:rPr lang="en-US" sz="2800" dirty="0" err="1" smtClean="0">
                <a:solidFill>
                  <a:srgbClr val="000000"/>
                </a:solidFill>
              </a:rPr>
              <a:t>bulabilmektedirler</a:t>
            </a:r>
            <a:r>
              <a:rPr lang="en-US" sz="2800" dirty="0" smtClean="0">
                <a:solidFill>
                  <a:srgbClr val="000000"/>
                </a:solidFill>
              </a:rPr>
              <a:t>.</a:t>
            </a:r>
          </a:p>
          <a:p>
            <a:endParaRPr lang="en-US" sz="1800" dirty="0">
              <a:solidFill>
                <a:srgbClr val="000000"/>
              </a:solidFill>
            </a:endParaRPr>
          </a:p>
        </p:txBody>
      </p:sp>
    </p:spTree>
    <p:custDataLst>
      <p:tags r:id="rId1"/>
    </p:custDataLst>
    <p:extLst>
      <p:ext uri="{BB962C8B-B14F-4D97-AF65-F5344CB8AC3E}">
        <p14:creationId xmlns:p14="http://schemas.microsoft.com/office/powerpoint/2010/main" val="160878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2715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Bağımlılık Nedir?</a:t>
            </a:r>
          </a:p>
        </p:txBody>
      </p:sp>
      <p:sp>
        <p:nvSpPr>
          <p:cNvPr id="2" name="TextBox 1"/>
          <p:cNvSpPr txBox="1"/>
          <p:nvPr/>
        </p:nvSpPr>
        <p:spPr>
          <a:xfrm>
            <a:off x="177021" y="1340768"/>
            <a:ext cx="8787593" cy="3190617"/>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Bağımlılık içte bir dağılmanın sonucudur.</a:t>
            </a:r>
          </a:p>
          <a:p>
            <a:pPr marL="280988"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Bağımlılık, özgürlükten yoksunluğu ve yaşamdan vazgeçişi gizlemek için </a:t>
            </a:r>
            <a:r>
              <a:rPr lang="tr-TR" sz="2800" b="1" dirty="0" smtClean="0">
                <a:solidFill>
                  <a:srgbClr val="000000"/>
                </a:solidFill>
                <a:latin typeface="+mn-lt"/>
              </a:rPr>
              <a:t>takılan bir maskedir</a:t>
            </a:r>
            <a:r>
              <a:rPr lang="tr-TR" sz="2800" b="1" dirty="0">
                <a:solidFill>
                  <a:srgbClr val="000000"/>
                </a:solidFill>
                <a:latin typeface="+mn-lt"/>
              </a:rPr>
              <a:t>.</a:t>
            </a:r>
          </a:p>
          <a:p>
            <a:pPr marL="280988"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Bağımlılık, kişinin bağımlı olduğu nesne veya davranış üstünde kontrolünü kaybetmesi ve onsuz bir yaşam sürememeye başlamasıdır.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73929826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Constantia" pitchFamily="18" charset="0"/>
              </a:rPr>
              <a:t/>
            </a:r>
            <a:br>
              <a:rPr lang="en-US" b="1" dirty="0" smtClean="0">
                <a:solidFill>
                  <a:srgbClr val="FF0000"/>
                </a:solidFill>
                <a:latin typeface="Constantia" pitchFamily="18" charset="0"/>
              </a:rPr>
            </a:br>
            <a:r>
              <a:rPr lang="en-US" dirty="0" err="1" smtClean="0">
                <a:solidFill>
                  <a:srgbClr val="FF0000"/>
                </a:solidFill>
                <a:latin typeface="Franklin Gothic Heavy" pitchFamily="34" charset="0"/>
              </a:rPr>
              <a:t>Eylemsel</a:t>
            </a:r>
            <a:r>
              <a:rPr lang="en-US" dirty="0" smtClean="0">
                <a:solidFill>
                  <a:srgbClr val="FF0000"/>
                </a:solidFill>
                <a:latin typeface="Franklin Gothic Heavy" pitchFamily="34" charset="0"/>
              </a:rPr>
              <a:t> </a:t>
            </a:r>
            <a:r>
              <a:rPr lang="en-US" dirty="0" err="1" smtClean="0">
                <a:solidFill>
                  <a:srgbClr val="FF0000"/>
                </a:solidFill>
                <a:latin typeface="Franklin Gothic Heavy" pitchFamily="34" charset="0"/>
              </a:rPr>
              <a:t>Bağımlılıklar</a:t>
            </a:r>
            <a:r>
              <a:rPr lang="en-US" b="1" dirty="0">
                <a:solidFill>
                  <a:srgbClr val="FF0000"/>
                </a:solidFill>
                <a:latin typeface="Franklin Gothic Heavy" pitchFamily="34" charset="0"/>
              </a:rPr>
              <a:t/>
            </a:r>
            <a:br>
              <a:rPr lang="en-US" b="1" dirty="0">
                <a:solidFill>
                  <a:srgbClr val="FF0000"/>
                </a:solidFill>
                <a:latin typeface="Franklin Gothic Heavy" pitchFamily="34" charset="0"/>
              </a:rPr>
            </a:br>
            <a:endParaRPr lang="en-US" b="1" dirty="0">
              <a:solidFill>
                <a:srgbClr val="FF0000"/>
              </a:solidFill>
              <a:latin typeface="Franklin Gothic Heavy" pitchFamily="34" charset="0"/>
            </a:endParaRPr>
          </a:p>
        </p:txBody>
      </p:sp>
      <p:sp>
        <p:nvSpPr>
          <p:cNvPr id="3" name="Content Placeholder 2"/>
          <p:cNvSpPr>
            <a:spLocks noGrp="1"/>
          </p:cNvSpPr>
          <p:nvPr>
            <p:ph idx="1"/>
          </p:nvPr>
        </p:nvSpPr>
        <p:spPr/>
        <p:txBody>
          <a:bodyPr>
            <a:normAutofit fontScale="92500" lnSpcReduction="10000"/>
          </a:bodyPr>
          <a:lstStyle/>
          <a:p>
            <a:r>
              <a:rPr lang="en-US" sz="3000" dirty="0" smtClean="0">
                <a:solidFill>
                  <a:srgbClr val="000000"/>
                </a:solidFill>
              </a:rPr>
              <a:t>Yakın </a:t>
            </a:r>
            <a:r>
              <a:rPr lang="en-US" sz="3000" dirty="0" err="1" smtClean="0">
                <a:solidFill>
                  <a:srgbClr val="000000"/>
                </a:solidFill>
              </a:rPr>
              <a:t>zamana</a:t>
            </a:r>
            <a:r>
              <a:rPr lang="en-US" sz="3000" dirty="0" smtClean="0">
                <a:solidFill>
                  <a:srgbClr val="000000"/>
                </a:solidFill>
              </a:rPr>
              <a:t> </a:t>
            </a:r>
            <a:r>
              <a:rPr lang="en-US" sz="3000" dirty="0" err="1" smtClean="0">
                <a:solidFill>
                  <a:srgbClr val="000000"/>
                </a:solidFill>
              </a:rPr>
              <a:t>kadar</a:t>
            </a:r>
            <a:r>
              <a:rPr lang="en-US" sz="3000" dirty="0" smtClean="0">
                <a:solidFill>
                  <a:srgbClr val="000000"/>
                </a:solidFill>
              </a:rPr>
              <a:t> </a:t>
            </a:r>
            <a:r>
              <a:rPr lang="en-US" sz="3000" dirty="0" err="1" smtClean="0">
                <a:solidFill>
                  <a:srgbClr val="000000"/>
                </a:solidFill>
              </a:rPr>
              <a:t>bağımlılık</a:t>
            </a:r>
            <a:r>
              <a:rPr lang="en-US" sz="3000" dirty="0" smtClean="0">
                <a:solidFill>
                  <a:srgbClr val="000000"/>
                </a:solidFill>
              </a:rPr>
              <a:t> </a:t>
            </a:r>
            <a:r>
              <a:rPr lang="en-US" sz="3000" dirty="0" err="1" smtClean="0">
                <a:solidFill>
                  <a:srgbClr val="000000"/>
                </a:solidFill>
              </a:rPr>
              <a:t>olarak</a:t>
            </a:r>
            <a:r>
              <a:rPr lang="en-US" sz="3000" dirty="0" smtClean="0">
                <a:solidFill>
                  <a:srgbClr val="000000"/>
                </a:solidFill>
              </a:rPr>
              <a:t> </a:t>
            </a:r>
            <a:r>
              <a:rPr lang="en-US" sz="3000" dirty="0" err="1" smtClean="0">
                <a:solidFill>
                  <a:srgbClr val="000000"/>
                </a:solidFill>
              </a:rPr>
              <a:t>kabul</a:t>
            </a:r>
            <a:r>
              <a:rPr lang="en-US" sz="3000" dirty="0" smtClean="0">
                <a:solidFill>
                  <a:srgbClr val="000000"/>
                </a:solidFill>
              </a:rPr>
              <a:t> </a:t>
            </a:r>
            <a:r>
              <a:rPr lang="en-US" sz="3000" dirty="0" err="1" smtClean="0">
                <a:solidFill>
                  <a:srgbClr val="000000"/>
                </a:solidFill>
              </a:rPr>
              <a:t>edilmiyorlardı</a:t>
            </a:r>
            <a:endParaRPr lang="en-US" sz="3000" dirty="0">
              <a:solidFill>
                <a:srgbClr val="000000"/>
              </a:solidFill>
            </a:endParaRPr>
          </a:p>
          <a:p>
            <a:r>
              <a:rPr lang="en-US" sz="3000" dirty="0" err="1" smtClean="0">
                <a:solidFill>
                  <a:srgbClr val="000000"/>
                </a:solidFill>
              </a:rPr>
              <a:t>Toplum</a:t>
            </a:r>
            <a:r>
              <a:rPr lang="en-US" sz="3000" dirty="0" smtClean="0">
                <a:solidFill>
                  <a:srgbClr val="000000"/>
                </a:solidFill>
              </a:rPr>
              <a:t> </a:t>
            </a:r>
            <a:r>
              <a:rPr lang="en-US" sz="3000" dirty="0" err="1" smtClean="0">
                <a:solidFill>
                  <a:srgbClr val="000000"/>
                </a:solidFill>
              </a:rPr>
              <a:t>açısından</a:t>
            </a:r>
            <a:r>
              <a:rPr lang="en-US" sz="3000" dirty="0" smtClean="0">
                <a:solidFill>
                  <a:srgbClr val="000000"/>
                </a:solidFill>
              </a:rPr>
              <a:t> </a:t>
            </a:r>
            <a:r>
              <a:rPr lang="en-US" sz="3000" dirty="0" err="1" smtClean="0">
                <a:solidFill>
                  <a:srgbClr val="000000"/>
                </a:solidFill>
              </a:rPr>
              <a:t>bakıldığında</a:t>
            </a:r>
            <a:r>
              <a:rPr lang="en-US" sz="3000" dirty="0" smtClean="0">
                <a:solidFill>
                  <a:srgbClr val="000000"/>
                </a:solidFill>
              </a:rPr>
              <a:t> </a:t>
            </a:r>
            <a:r>
              <a:rPr lang="en-US" sz="3000" dirty="0" err="1" smtClean="0">
                <a:solidFill>
                  <a:srgbClr val="000000"/>
                </a:solidFill>
              </a:rPr>
              <a:t>eylemsel</a:t>
            </a:r>
            <a:r>
              <a:rPr lang="en-US" sz="3000" dirty="0" smtClean="0">
                <a:solidFill>
                  <a:srgbClr val="000000"/>
                </a:solidFill>
              </a:rPr>
              <a:t> </a:t>
            </a:r>
            <a:r>
              <a:rPr lang="en-US" sz="3000" dirty="0" err="1" smtClean="0">
                <a:solidFill>
                  <a:srgbClr val="000000"/>
                </a:solidFill>
              </a:rPr>
              <a:t>bağımlılıklar</a:t>
            </a:r>
            <a:r>
              <a:rPr lang="en-US" sz="3000" dirty="0" smtClean="0">
                <a:solidFill>
                  <a:srgbClr val="000000"/>
                </a:solidFill>
              </a:rPr>
              <a:t> </a:t>
            </a:r>
            <a:r>
              <a:rPr lang="en-US" sz="3000" dirty="0" err="1" smtClean="0">
                <a:solidFill>
                  <a:srgbClr val="000000"/>
                </a:solidFill>
              </a:rPr>
              <a:t>bağımlılıktan</a:t>
            </a:r>
            <a:r>
              <a:rPr lang="en-US" sz="3000" dirty="0" smtClean="0">
                <a:solidFill>
                  <a:srgbClr val="000000"/>
                </a:solidFill>
              </a:rPr>
              <a:t> </a:t>
            </a:r>
            <a:r>
              <a:rPr lang="en-US" sz="3000" dirty="0" err="1" smtClean="0">
                <a:solidFill>
                  <a:srgbClr val="000000"/>
                </a:solidFill>
              </a:rPr>
              <a:t>ziyade</a:t>
            </a:r>
            <a:r>
              <a:rPr lang="en-US" sz="3000" dirty="0" smtClean="0">
                <a:solidFill>
                  <a:srgbClr val="000000"/>
                </a:solidFill>
              </a:rPr>
              <a:t> </a:t>
            </a:r>
            <a:r>
              <a:rPr lang="en-US" sz="3000" dirty="0" err="1" smtClean="0">
                <a:solidFill>
                  <a:srgbClr val="000000"/>
                </a:solidFill>
              </a:rPr>
              <a:t>alışkanlık</a:t>
            </a:r>
            <a:r>
              <a:rPr lang="en-US" sz="3000" dirty="0" smtClean="0">
                <a:solidFill>
                  <a:srgbClr val="000000"/>
                </a:solidFill>
              </a:rPr>
              <a:t> </a:t>
            </a:r>
            <a:r>
              <a:rPr lang="en-US" sz="3000" dirty="0" err="1" smtClean="0">
                <a:solidFill>
                  <a:srgbClr val="000000"/>
                </a:solidFill>
              </a:rPr>
              <a:t>ya</a:t>
            </a:r>
            <a:r>
              <a:rPr lang="en-US" sz="3000" dirty="0" smtClean="0">
                <a:solidFill>
                  <a:srgbClr val="000000"/>
                </a:solidFill>
              </a:rPr>
              <a:t> da </a:t>
            </a:r>
            <a:r>
              <a:rPr lang="en-US" sz="3000" dirty="0" err="1" smtClean="0">
                <a:solidFill>
                  <a:srgbClr val="000000"/>
                </a:solidFill>
              </a:rPr>
              <a:t>kötü</a:t>
            </a:r>
            <a:r>
              <a:rPr lang="en-US" sz="3000" dirty="0" smtClean="0">
                <a:solidFill>
                  <a:srgbClr val="000000"/>
                </a:solidFill>
              </a:rPr>
              <a:t> </a:t>
            </a:r>
            <a:r>
              <a:rPr lang="en-US" sz="3000" dirty="0" err="1" smtClean="0">
                <a:solidFill>
                  <a:srgbClr val="000000"/>
                </a:solidFill>
              </a:rPr>
              <a:t>alışkanlık</a:t>
            </a:r>
            <a:r>
              <a:rPr lang="en-US" sz="3000" dirty="0" smtClean="0">
                <a:solidFill>
                  <a:srgbClr val="000000"/>
                </a:solidFill>
              </a:rPr>
              <a:t>.</a:t>
            </a:r>
          </a:p>
          <a:p>
            <a:r>
              <a:rPr lang="en-US" sz="3000" dirty="0" err="1" smtClean="0">
                <a:solidFill>
                  <a:srgbClr val="000000"/>
                </a:solidFill>
              </a:rPr>
              <a:t>Toplum</a:t>
            </a:r>
            <a:r>
              <a:rPr lang="en-US" sz="3000" dirty="0" smtClean="0">
                <a:solidFill>
                  <a:srgbClr val="000000"/>
                </a:solidFill>
              </a:rPr>
              <a:t> </a:t>
            </a:r>
            <a:r>
              <a:rPr lang="en-US" sz="3000" dirty="0" err="1" smtClean="0">
                <a:solidFill>
                  <a:srgbClr val="000000"/>
                </a:solidFill>
              </a:rPr>
              <a:t>açısından</a:t>
            </a:r>
            <a:r>
              <a:rPr lang="en-US" sz="3000" dirty="0" smtClean="0">
                <a:solidFill>
                  <a:srgbClr val="000000"/>
                </a:solidFill>
              </a:rPr>
              <a:t> </a:t>
            </a:r>
            <a:r>
              <a:rPr lang="en-US" sz="3000" dirty="0" err="1" smtClean="0">
                <a:solidFill>
                  <a:srgbClr val="000000"/>
                </a:solidFill>
              </a:rPr>
              <a:t>bakıldığında</a:t>
            </a:r>
            <a:r>
              <a:rPr lang="en-US" sz="3000" dirty="0" smtClean="0">
                <a:solidFill>
                  <a:srgbClr val="000000"/>
                </a:solidFill>
              </a:rPr>
              <a:t> </a:t>
            </a:r>
            <a:r>
              <a:rPr lang="en-US" sz="3000" dirty="0" err="1" smtClean="0">
                <a:solidFill>
                  <a:srgbClr val="000000"/>
                </a:solidFill>
              </a:rPr>
              <a:t>eylemsel</a:t>
            </a:r>
            <a:r>
              <a:rPr lang="en-US" sz="3000" dirty="0" smtClean="0">
                <a:solidFill>
                  <a:srgbClr val="000000"/>
                </a:solidFill>
              </a:rPr>
              <a:t> </a:t>
            </a:r>
            <a:r>
              <a:rPr lang="en-US" sz="3000" dirty="0" err="1" smtClean="0">
                <a:solidFill>
                  <a:srgbClr val="000000"/>
                </a:solidFill>
              </a:rPr>
              <a:t>bağımlılık</a:t>
            </a:r>
            <a:r>
              <a:rPr lang="en-US" sz="3000" dirty="0" smtClean="0">
                <a:solidFill>
                  <a:srgbClr val="000000"/>
                </a:solidFill>
              </a:rPr>
              <a:t> </a:t>
            </a:r>
            <a:r>
              <a:rPr lang="en-US" sz="3000" dirty="0" err="1" smtClean="0">
                <a:solidFill>
                  <a:srgbClr val="000000"/>
                </a:solidFill>
              </a:rPr>
              <a:t>için</a:t>
            </a:r>
            <a:r>
              <a:rPr lang="en-US" sz="3000" dirty="0" smtClean="0">
                <a:solidFill>
                  <a:srgbClr val="000000"/>
                </a:solidFill>
              </a:rPr>
              <a:t> </a:t>
            </a:r>
            <a:r>
              <a:rPr lang="en-US" sz="3000" dirty="0" err="1" smtClean="0">
                <a:solidFill>
                  <a:srgbClr val="000000"/>
                </a:solidFill>
              </a:rPr>
              <a:t>tedavi</a:t>
            </a:r>
            <a:r>
              <a:rPr lang="en-US" sz="3000" dirty="0" smtClean="0">
                <a:solidFill>
                  <a:srgbClr val="000000"/>
                </a:solidFill>
              </a:rPr>
              <a:t> </a:t>
            </a:r>
            <a:r>
              <a:rPr lang="en-US" sz="3000" dirty="0" err="1" smtClean="0">
                <a:solidFill>
                  <a:srgbClr val="000000"/>
                </a:solidFill>
              </a:rPr>
              <a:t>düşünülmez</a:t>
            </a:r>
            <a:r>
              <a:rPr lang="en-US" sz="3000" dirty="0" smtClean="0">
                <a:solidFill>
                  <a:srgbClr val="000000"/>
                </a:solidFill>
              </a:rPr>
              <a:t>. </a:t>
            </a:r>
            <a:r>
              <a:rPr lang="en-US" sz="3000" dirty="0" err="1" smtClean="0">
                <a:solidFill>
                  <a:srgbClr val="000000"/>
                </a:solidFill>
              </a:rPr>
              <a:t>Kendi</a:t>
            </a:r>
            <a:r>
              <a:rPr lang="en-US" sz="3000" dirty="0" smtClean="0">
                <a:solidFill>
                  <a:srgbClr val="000000"/>
                </a:solidFill>
              </a:rPr>
              <a:t> </a:t>
            </a:r>
            <a:r>
              <a:rPr lang="en-US" sz="3000" dirty="0" err="1" smtClean="0">
                <a:solidFill>
                  <a:srgbClr val="000000"/>
                </a:solidFill>
              </a:rPr>
              <a:t>kendine</a:t>
            </a:r>
            <a:r>
              <a:rPr lang="en-US" sz="3000" dirty="0" smtClean="0">
                <a:solidFill>
                  <a:srgbClr val="000000"/>
                </a:solidFill>
              </a:rPr>
              <a:t> </a:t>
            </a:r>
            <a:r>
              <a:rPr lang="en-US" sz="3000" dirty="0" err="1" smtClean="0">
                <a:solidFill>
                  <a:srgbClr val="000000"/>
                </a:solidFill>
              </a:rPr>
              <a:t>geçer</a:t>
            </a:r>
            <a:r>
              <a:rPr lang="en-US" sz="3000" dirty="0" smtClean="0">
                <a:solidFill>
                  <a:srgbClr val="000000"/>
                </a:solidFill>
              </a:rPr>
              <a:t> </a:t>
            </a:r>
            <a:r>
              <a:rPr lang="en-US" sz="3000" dirty="0" err="1" smtClean="0">
                <a:solidFill>
                  <a:srgbClr val="000000"/>
                </a:solidFill>
              </a:rPr>
              <a:t>ya</a:t>
            </a:r>
            <a:r>
              <a:rPr lang="en-US" sz="3000" dirty="0" smtClean="0">
                <a:solidFill>
                  <a:srgbClr val="000000"/>
                </a:solidFill>
              </a:rPr>
              <a:t> da </a:t>
            </a:r>
            <a:r>
              <a:rPr lang="en-US" sz="3000" dirty="0" err="1" smtClean="0">
                <a:solidFill>
                  <a:srgbClr val="000000"/>
                </a:solidFill>
              </a:rPr>
              <a:t>iradesiyle</a:t>
            </a:r>
            <a:r>
              <a:rPr lang="en-US" sz="3000" dirty="0" smtClean="0">
                <a:solidFill>
                  <a:srgbClr val="000000"/>
                </a:solidFill>
              </a:rPr>
              <a:t> </a:t>
            </a:r>
            <a:r>
              <a:rPr lang="en-US" sz="3000" dirty="0" err="1" smtClean="0">
                <a:solidFill>
                  <a:srgbClr val="000000"/>
                </a:solidFill>
              </a:rPr>
              <a:t>kişi</a:t>
            </a:r>
            <a:r>
              <a:rPr lang="en-US" sz="3000" dirty="0" smtClean="0">
                <a:solidFill>
                  <a:srgbClr val="000000"/>
                </a:solidFill>
              </a:rPr>
              <a:t> </a:t>
            </a:r>
            <a:r>
              <a:rPr lang="en-US" sz="3000" dirty="0" err="1" smtClean="0">
                <a:solidFill>
                  <a:srgbClr val="000000"/>
                </a:solidFill>
              </a:rPr>
              <a:t>çözebilir</a:t>
            </a:r>
            <a:endParaRPr lang="en-US" sz="3000" dirty="0" smtClean="0">
              <a:solidFill>
                <a:srgbClr val="000000"/>
              </a:solidFill>
            </a:endParaRPr>
          </a:p>
          <a:p>
            <a:r>
              <a:rPr lang="en-US" sz="3000" dirty="0" err="1" smtClean="0">
                <a:solidFill>
                  <a:srgbClr val="000000"/>
                </a:solidFill>
              </a:rPr>
              <a:t>Eylemsel</a:t>
            </a:r>
            <a:r>
              <a:rPr lang="en-US" sz="3000" dirty="0" smtClean="0">
                <a:solidFill>
                  <a:srgbClr val="000000"/>
                </a:solidFill>
              </a:rPr>
              <a:t> </a:t>
            </a:r>
            <a:r>
              <a:rPr lang="en-US" sz="3000" dirty="0" err="1" smtClean="0">
                <a:solidFill>
                  <a:srgbClr val="000000"/>
                </a:solidFill>
              </a:rPr>
              <a:t>bağımlılıklar</a:t>
            </a:r>
            <a:r>
              <a:rPr lang="en-US" sz="3000" dirty="0" smtClean="0">
                <a:solidFill>
                  <a:srgbClr val="000000"/>
                </a:solidFill>
              </a:rPr>
              <a:t> </a:t>
            </a:r>
            <a:r>
              <a:rPr lang="en-US" sz="3000" dirty="0" err="1" smtClean="0">
                <a:solidFill>
                  <a:srgbClr val="000000"/>
                </a:solidFill>
              </a:rPr>
              <a:t>üzerine</a:t>
            </a:r>
            <a:r>
              <a:rPr lang="en-US" sz="3000" dirty="0" smtClean="0">
                <a:solidFill>
                  <a:srgbClr val="000000"/>
                </a:solidFill>
              </a:rPr>
              <a:t> </a:t>
            </a:r>
            <a:r>
              <a:rPr lang="en-US" sz="3000" dirty="0" err="1" smtClean="0">
                <a:solidFill>
                  <a:srgbClr val="000000"/>
                </a:solidFill>
              </a:rPr>
              <a:t>yapılmış</a:t>
            </a:r>
            <a:r>
              <a:rPr lang="en-US" sz="3000" dirty="0" smtClean="0">
                <a:solidFill>
                  <a:srgbClr val="000000"/>
                </a:solidFill>
              </a:rPr>
              <a:t> </a:t>
            </a:r>
            <a:r>
              <a:rPr lang="en-US" sz="3000" dirty="0" err="1" smtClean="0">
                <a:solidFill>
                  <a:srgbClr val="000000"/>
                </a:solidFill>
              </a:rPr>
              <a:t>araştırma</a:t>
            </a:r>
            <a:r>
              <a:rPr lang="en-US" sz="3000" dirty="0" smtClean="0">
                <a:solidFill>
                  <a:srgbClr val="000000"/>
                </a:solidFill>
              </a:rPr>
              <a:t> </a:t>
            </a:r>
            <a:r>
              <a:rPr lang="en-US" sz="3000" dirty="0" err="1" smtClean="0">
                <a:solidFill>
                  <a:srgbClr val="000000"/>
                </a:solidFill>
              </a:rPr>
              <a:t>sayısı</a:t>
            </a:r>
            <a:r>
              <a:rPr lang="en-US" sz="3000" dirty="0" smtClean="0">
                <a:solidFill>
                  <a:srgbClr val="000000"/>
                </a:solidFill>
              </a:rPr>
              <a:t> </a:t>
            </a:r>
            <a:r>
              <a:rPr lang="en-US" sz="3000" dirty="0" err="1" smtClean="0">
                <a:solidFill>
                  <a:srgbClr val="000000"/>
                </a:solidFill>
              </a:rPr>
              <a:t>çok</a:t>
            </a:r>
            <a:r>
              <a:rPr lang="en-US" sz="3000" dirty="0" smtClean="0">
                <a:solidFill>
                  <a:srgbClr val="000000"/>
                </a:solidFill>
              </a:rPr>
              <a:t> </a:t>
            </a:r>
            <a:r>
              <a:rPr lang="en-US" sz="3000" dirty="0" err="1" smtClean="0">
                <a:solidFill>
                  <a:srgbClr val="000000"/>
                </a:solidFill>
              </a:rPr>
              <a:t>azdır</a:t>
            </a:r>
            <a:r>
              <a:rPr lang="en-US" sz="3000" dirty="0" smtClean="0">
                <a:solidFill>
                  <a:srgbClr val="000000"/>
                </a:solidFill>
              </a:rPr>
              <a:t> </a:t>
            </a:r>
            <a:r>
              <a:rPr lang="en-US" sz="3000" dirty="0" err="1" smtClean="0">
                <a:solidFill>
                  <a:srgbClr val="000000"/>
                </a:solidFill>
              </a:rPr>
              <a:t>ve</a:t>
            </a:r>
            <a:r>
              <a:rPr lang="en-US" sz="3000" dirty="0" smtClean="0">
                <a:solidFill>
                  <a:srgbClr val="000000"/>
                </a:solidFill>
              </a:rPr>
              <a:t> </a:t>
            </a:r>
            <a:r>
              <a:rPr lang="en-US" sz="3000" dirty="0" err="1" smtClean="0">
                <a:solidFill>
                  <a:srgbClr val="000000"/>
                </a:solidFill>
              </a:rPr>
              <a:t>maddi</a:t>
            </a:r>
            <a:r>
              <a:rPr lang="en-US" sz="3000" dirty="0" smtClean="0">
                <a:solidFill>
                  <a:srgbClr val="000000"/>
                </a:solidFill>
              </a:rPr>
              <a:t> </a:t>
            </a:r>
            <a:r>
              <a:rPr lang="en-US" sz="3000" dirty="0" err="1" smtClean="0">
                <a:solidFill>
                  <a:srgbClr val="000000"/>
                </a:solidFill>
              </a:rPr>
              <a:t>destek</a:t>
            </a:r>
            <a:r>
              <a:rPr lang="en-US" sz="3000" dirty="0" smtClean="0">
                <a:solidFill>
                  <a:srgbClr val="000000"/>
                </a:solidFill>
              </a:rPr>
              <a:t> </a:t>
            </a:r>
            <a:r>
              <a:rPr lang="en-US" sz="3000" dirty="0" err="1" smtClean="0">
                <a:solidFill>
                  <a:srgbClr val="000000"/>
                </a:solidFill>
              </a:rPr>
              <a:t>bulmak</a:t>
            </a:r>
            <a:r>
              <a:rPr lang="en-US" sz="3000" dirty="0" smtClean="0">
                <a:solidFill>
                  <a:srgbClr val="000000"/>
                </a:solidFill>
              </a:rPr>
              <a:t> </a:t>
            </a:r>
            <a:r>
              <a:rPr lang="en-US" sz="3000" dirty="0" err="1" smtClean="0">
                <a:solidFill>
                  <a:srgbClr val="000000"/>
                </a:solidFill>
              </a:rPr>
              <a:t>zordur</a:t>
            </a:r>
            <a:r>
              <a:rPr lang="en-US" sz="3000" dirty="0" smtClean="0">
                <a:solidFill>
                  <a:srgbClr val="000000"/>
                </a:solidFill>
              </a:rPr>
              <a:t>.</a:t>
            </a:r>
            <a:endParaRPr lang="en-US" sz="3000" dirty="0">
              <a:solidFill>
                <a:srgbClr val="000000"/>
              </a:solidFill>
            </a:endParaRPr>
          </a:p>
          <a:p>
            <a:endParaRPr lang="en-US" dirty="0">
              <a:solidFill>
                <a:srgbClr val="000000"/>
              </a:solidFill>
            </a:endParaRPr>
          </a:p>
        </p:txBody>
      </p:sp>
    </p:spTree>
    <p:custDataLst>
      <p:tags r:id="rId1"/>
    </p:custDataLst>
    <p:extLst>
      <p:ext uri="{BB962C8B-B14F-4D97-AF65-F5344CB8AC3E}">
        <p14:creationId xmlns:p14="http://schemas.microsoft.com/office/powerpoint/2010/main" val="3572269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228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Teknoloji Bağımlılığı Nedir?</a:t>
            </a:r>
          </a:p>
        </p:txBody>
      </p:sp>
      <p:sp>
        <p:nvSpPr>
          <p:cNvPr id="2" name="TextBox 1"/>
          <p:cNvSpPr txBox="1"/>
          <p:nvPr/>
        </p:nvSpPr>
        <p:spPr>
          <a:xfrm>
            <a:off x="177021" y="1340768"/>
            <a:ext cx="8787593" cy="2246769"/>
          </a:xfrm>
          <a:prstGeom prst="rect">
            <a:avLst/>
          </a:prstGeom>
          <a:noFill/>
        </p:spPr>
        <p:txBody>
          <a:bodyPr wrap="square" rtlCol="0">
            <a:spAutoFit/>
          </a:bodyPr>
          <a:lstStyle/>
          <a:p>
            <a:pPr marL="0" lvl="1">
              <a:spcBef>
                <a:spcPts val="1000"/>
              </a:spcBef>
              <a:spcAft>
                <a:spcPts val="1000"/>
              </a:spcAft>
            </a:pPr>
            <a:r>
              <a:rPr lang="tr-TR" sz="2800" b="1" dirty="0">
                <a:latin typeface="+mn-lt"/>
              </a:rPr>
              <a:t>Kontrolsüzce aşırı kullanılma isteğinin önüne geçilemeyen, teknolojik aygıtlar dışında kalan hayatın anlamını yitirdiği, kullanma bırakıldığında bireyde sıkıntı verici duygu durumuna sebep olan, ailevi ve sosyal hayatı bozan bir davranışsal bağımlılık türüdür. </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val="1289312970"/>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Teknoloji</a:t>
            </a:r>
            <a:r>
              <a:rPr lang="en-US" dirty="0" smtClean="0"/>
              <a:t> </a:t>
            </a:r>
            <a:r>
              <a:rPr lang="en-US" dirty="0" err="1" smtClean="0"/>
              <a:t>Bağımlılığı</a:t>
            </a:r>
            <a:r>
              <a:rPr lang="en-US" dirty="0" smtClean="0"/>
              <a:t> Alt </a:t>
            </a:r>
            <a:r>
              <a:rPr lang="en-US" dirty="0" err="1" smtClean="0"/>
              <a:t>Grupları</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İnternet </a:t>
            </a:r>
            <a:r>
              <a:rPr lang="en-US" dirty="0" err="1" smtClean="0">
                <a:solidFill>
                  <a:srgbClr val="000000"/>
                </a:solidFill>
              </a:rPr>
              <a:t>Bağımlılığı</a:t>
            </a:r>
            <a:r>
              <a:rPr lang="en-US" dirty="0" smtClean="0">
                <a:solidFill>
                  <a:srgbClr val="000000"/>
                </a:solidFill>
              </a:rPr>
              <a:t>	</a:t>
            </a:r>
          </a:p>
          <a:p>
            <a:pPr lvl="1"/>
            <a:r>
              <a:rPr lang="en-US" dirty="0" err="1" smtClean="0">
                <a:solidFill>
                  <a:srgbClr val="000000"/>
                </a:solidFill>
              </a:rPr>
              <a:t>Problemli</a:t>
            </a:r>
            <a:r>
              <a:rPr lang="en-US" dirty="0" smtClean="0">
                <a:solidFill>
                  <a:srgbClr val="000000"/>
                </a:solidFill>
              </a:rPr>
              <a:t> Online Kumar</a:t>
            </a:r>
          </a:p>
          <a:p>
            <a:pPr lvl="1"/>
            <a:r>
              <a:rPr lang="en-US" dirty="0" err="1" smtClean="0">
                <a:solidFill>
                  <a:srgbClr val="000000"/>
                </a:solidFill>
              </a:rPr>
              <a:t>Problemli</a:t>
            </a:r>
            <a:r>
              <a:rPr lang="en-US" dirty="0" smtClean="0">
                <a:solidFill>
                  <a:srgbClr val="000000"/>
                </a:solidFill>
              </a:rPr>
              <a:t> Online </a:t>
            </a:r>
            <a:r>
              <a:rPr lang="en-US" dirty="0" err="1" smtClean="0">
                <a:solidFill>
                  <a:srgbClr val="000000"/>
                </a:solidFill>
              </a:rPr>
              <a:t>Cinsellik</a:t>
            </a:r>
            <a:endParaRPr lang="en-US" dirty="0" smtClean="0">
              <a:solidFill>
                <a:srgbClr val="000000"/>
              </a:solidFill>
            </a:endParaRPr>
          </a:p>
          <a:p>
            <a:pPr lvl="1"/>
            <a:r>
              <a:rPr lang="en-US" dirty="0" err="1" smtClean="0">
                <a:solidFill>
                  <a:srgbClr val="000000"/>
                </a:solidFill>
              </a:rPr>
              <a:t>Problemli</a:t>
            </a:r>
            <a:r>
              <a:rPr lang="en-US" dirty="0" smtClean="0">
                <a:solidFill>
                  <a:srgbClr val="000000"/>
                </a:solidFill>
              </a:rPr>
              <a:t> Online </a:t>
            </a:r>
            <a:r>
              <a:rPr lang="en-US" dirty="0" err="1" smtClean="0">
                <a:solidFill>
                  <a:srgbClr val="000000"/>
                </a:solidFill>
              </a:rPr>
              <a:t>Alışveriş</a:t>
            </a:r>
            <a:endParaRPr lang="en-US" dirty="0" smtClean="0">
              <a:solidFill>
                <a:srgbClr val="000000"/>
              </a:solidFill>
            </a:endParaRPr>
          </a:p>
          <a:p>
            <a:pPr lvl="1"/>
            <a:r>
              <a:rPr lang="en-US" dirty="0" err="1" smtClean="0">
                <a:solidFill>
                  <a:srgbClr val="000000"/>
                </a:solidFill>
              </a:rPr>
              <a:t>Problemli</a:t>
            </a:r>
            <a:r>
              <a:rPr lang="en-US" dirty="0" smtClean="0">
                <a:solidFill>
                  <a:srgbClr val="000000"/>
                </a:solidFill>
              </a:rPr>
              <a:t> Online </a:t>
            </a:r>
            <a:r>
              <a:rPr lang="en-US" dirty="0" err="1" smtClean="0">
                <a:solidFill>
                  <a:srgbClr val="000000"/>
                </a:solidFill>
              </a:rPr>
              <a:t>Gezinti</a:t>
            </a:r>
            <a:endParaRPr lang="en-US" dirty="0" smtClean="0">
              <a:solidFill>
                <a:srgbClr val="000000"/>
              </a:solidFill>
            </a:endParaRPr>
          </a:p>
          <a:p>
            <a:r>
              <a:rPr lang="en-US" dirty="0" err="1" smtClean="0">
                <a:solidFill>
                  <a:srgbClr val="000000"/>
                </a:solidFill>
              </a:rPr>
              <a:t>Problemli</a:t>
            </a: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Medya</a:t>
            </a:r>
            <a:r>
              <a:rPr lang="en-US" dirty="0" smtClean="0">
                <a:solidFill>
                  <a:srgbClr val="000000"/>
                </a:solidFill>
              </a:rPr>
              <a:t> </a:t>
            </a:r>
            <a:r>
              <a:rPr lang="en-US" dirty="0" err="1" smtClean="0">
                <a:solidFill>
                  <a:srgbClr val="000000"/>
                </a:solidFill>
              </a:rPr>
              <a:t>Kullanımı</a:t>
            </a:r>
            <a:endParaRPr lang="en-US" dirty="0" smtClean="0">
              <a:solidFill>
                <a:srgbClr val="000000"/>
              </a:solidFill>
            </a:endParaRPr>
          </a:p>
          <a:p>
            <a:r>
              <a:rPr lang="en-US" dirty="0" err="1" smtClean="0">
                <a:solidFill>
                  <a:srgbClr val="000000"/>
                </a:solidFill>
              </a:rPr>
              <a:t>Problemli</a:t>
            </a:r>
            <a:r>
              <a:rPr lang="en-US" dirty="0" smtClean="0">
                <a:solidFill>
                  <a:srgbClr val="000000"/>
                </a:solidFill>
              </a:rPr>
              <a:t> </a:t>
            </a:r>
            <a:r>
              <a:rPr lang="en-US" dirty="0" err="1" smtClean="0">
                <a:solidFill>
                  <a:srgbClr val="000000"/>
                </a:solidFill>
              </a:rPr>
              <a:t>Ekran</a:t>
            </a:r>
            <a:r>
              <a:rPr lang="en-US" dirty="0" smtClean="0">
                <a:solidFill>
                  <a:srgbClr val="000000"/>
                </a:solidFill>
              </a:rPr>
              <a:t> </a:t>
            </a:r>
            <a:r>
              <a:rPr lang="en-US" dirty="0" err="1" smtClean="0">
                <a:solidFill>
                  <a:srgbClr val="000000"/>
                </a:solidFill>
              </a:rPr>
              <a:t>Kullanımı</a:t>
            </a:r>
            <a:endParaRPr lang="en-US" dirty="0" smtClean="0">
              <a:solidFill>
                <a:srgbClr val="000000"/>
              </a:solidFill>
            </a:endParaRPr>
          </a:p>
          <a:p>
            <a:r>
              <a:rPr lang="en-US" dirty="0" err="1" smtClean="0">
                <a:solidFill>
                  <a:srgbClr val="000000"/>
                </a:solidFill>
              </a:rPr>
              <a:t>Problemli</a:t>
            </a:r>
            <a:r>
              <a:rPr lang="en-US" dirty="0" smtClean="0">
                <a:solidFill>
                  <a:srgbClr val="000000"/>
                </a:solidFill>
              </a:rPr>
              <a:t> </a:t>
            </a:r>
            <a:r>
              <a:rPr lang="en-US" dirty="0" err="1" smtClean="0">
                <a:solidFill>
                  <a:srgbClr val="000000"/>
                </a:solidFill>
              </a:rPr>
              <a:t>Dijital</a:t>
            </a:r>
            <a:r>
              <a:rPr lang="en-US" dirty="0" smtClean="0">
                <a:solidFill>
                  <a:srgbClr val="000000"/>
                </a:solidFill>
              </a:rPr>
              <a:t> </a:t>
            </a:r>
            <a:r>
              <a:rPr lang="en-US" dirty="0" err="1" smtClean="0">
                <a:solidFill>
                  <a:srgbClr val="000000"/>
                </a:solidFill>
              </a:rPr>
              <a:t>Oyun</a:t>
            </a:r>
            <a:r>
              <a:rPr lang="en-US" dirty="0" smtClean="0">
                <a:solidFill>
                  <a:srgbClr val="000000"/>
                </a:solidFill>
              </a:rPr>
              <a:t> </a:t>
            </a:r>
            <a:r>
              <a:rPr lang="en-US" dirty="0" err="1" smtClean="0">
                <a:solidFill>
                  <a:srgbClr val="000000"/>
                </a:solidFill>
              </a:rPr>
              <a:t>Oynama</a:t>
            </a:r>
            <a:endParaRPr lang="en-US" dirty="0" smtClean="0">
              <a:solidFill>
                <a:srgbClr val="000000"/>
              </a:solidFill>
            </a:endParaRPr>
          </a:p>
          <a:p>
            <a:r>
              <a:rPr lang="en-US" dirty="0" err="1" smtClean="0">
                <a:solidFill>
                  <a:srgbClr val="000000"/>
                </a:solidFill>
              </a:rPr>
              <a:t>Problemli</a:t>
            </a:r>
            <a:r>
              <a:rPr lang="en-US" dirty="0" smtClean="0">
                <a:solidFill>
                  <a:srgbClr val="000000"/>
                </a:solidFill>
              </a:rPr>
              <a:t> Mobil </a:t>
            </a:r>
            <a:r>
              <a:rPr lang="en-US" dirty="0" err="1" smtClean="0">
                <a:solidFill>
                  <a:srgbClr val="000000"/>
                </a:solidFill>
              </a:rPr>
              <a:t>Cihaz</a:t>
            </a:r>
            <a:r>
              <a:rPr lang="en-US" dirty="0" smtClean="0">
                <a:solidFill>
                  <a:srgbClr val="000000"/>
                </a:solidFill>
              </a:rPr>
              <a:t> </a:t>
            </a:r>
            <a:r>
              <a:rPr lang="en-US" dirty="0" err="1" smtClean="0">
                <a:solidFill>
                  <a:srgbClr val="000000"/>
                </a:solidFill>
              </a:rPr>
              <a:t>Kullanımı</a:t>
            </a:r>
            <a:endParaRPr lang="en-US" dirty="0">
              <a:solidFill>
                <a:srgbClr val="000000"/>
              </a:solidFill>
            </a:endParaRPr>
          </a:p>
        </p:txBody>
      </p:sp>
    </p:spTree>
    <p:extLst>
      <p:ext uri="{BB962C8B-B14F-4D97-AF65-F5344CB8AC3E}">
        <p14:creationId xmlns:p14="http://schemas.microsoft.com/office/powerpoint/2010/main" val="3888346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570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Farklı İsimleri</a:t>
            </a:r>
          </a:p>
        </p:txBody>
      </p:sp>
      <p:sp>
        <p:nvSpPr>
          <p:cNvPr id="2" name="TextBox 1"/>
          <p:cNvSpPr txBox="1"/>
          <p:nvPr/>
        </p:nvSpPr>
        <p:spPr>
          <a:xfrm>
            <a:off x="177021" y="1340768"/>
            <a:ext cx="8787593" cy="4647426"/>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İnternet bağımlılığı</a:t>
            </a:r>
          </a:p>
          <a:p>
            <a:pPr marL="280988" lvl="1" indent="-280988">
              <a:spcBef>
                <a:spcPts val="900"/>
              </a:spcBef>
              <a:spcAft>
                <a:spcPts val="900"/>
              </a:spcAft>
              <a:buFont typeface="Wingdings" panose="05000000000000000000" pitchFamily="2" charset="2"/>
              <a:buChar char="§"/>
            </a:pPr>
            <a:r>
              <a:rPr lang="tr-TR" sz="2800" b="1" dirty="0">
                <a:latin typeface="+mn-lt"/>
              </a:rPr>
              <a:t>Patolojik internet kullanımı</a:t>
            </a:r>
          </a:p>
          <a:p>
            <a:pPr marL="280988" lvl="1" indent="-280988">
              <a:spcBef>
                <a:spcPts val="900"/>
              </a:spcBef>
              <a:spcAft>
                <a:spcPts val="900"/>
              </a:spcAft>
              <a:buFont typeface="Wingdings" panose="05000000000000000000" pitchFamily="2" charset="2"/>
              <a:buChar char="§"/>
            </a:pPr>
            <a:r>
              <a:rPr lang="tr-TR" sz="2800" b="1" dirty="0">
                <a:latin typeface="+mn-lt"/>
              </a:rPr>
              <a:t>Problemli internet kullanımı</a:t>
            </a:r>
          </a:p>
          <a:p>
            <a:pPr marL="280988" lvl="1" indent="-280988">
              <a:spcBef>
                <a:spcPts val="900"/>
              </a:spcBef>
              <a:spcAft>
                <a:spcPts val="900"/>
              </a:spcAft>
              <a:buFont typeface="Wingdings" panose="05000000000000000000" pitchFamily="2" charset="2"/>
              <a:buChar char="§"/>
            </a:pPr>
            <a:r>
              <a:rPr lang="tr-TR" sz="2800" b="1" dirty="0">
                <a:latin typeface="+mn-lt"/>
              </a:rPr>
              <a:t>Aşırı internet kullanımı</a:t>
            </a:r>
          </a:p>
          <a:p>
            <a:pPr marL="280988" lvl="1" indent="-280988">
              <a:spcBef>
                <a:spcPts val="900"/>
              </a:spcBef>
              <a:spcAft>
                <a:spcPts val="900"/>
              </a:spcAft>
              <a:buFont typeface="Wingdings" panose="05000000000000000000" pitchFamily="2" charset="2"/>
              <a:buChar char="§"/>
            </a:pPr>
            <a:r>
              <a:rPr lang="tr-TR" sz="2800" b="1" dirty="0">
                <a:latin typeface="+mn-lt"/>
              </a:rPr>
              <a:t>İnternet istismarı</a:t>
            </a:r>
          </a:p>
          <a:p>
            <a:pPr marL="280988" lvl="1" indent="-280988">
              <a:spcBef>
                <a:spcPts val="900"/>
              </a:spcBef>
              <a:spcAft>
                <a:spcPts val="900"/>
              </a:spcAft>
              <a:buFont typeface="Wingdings" panose="05000000000000000000" pitchFamily="2" charset="2"/>
              <a:buChar char="§"/>
            </a:pPr>
            <a:r>
              <a:rPr lang="tr-TR" sz="2800" b="1" dirty="0">
                <a:latin typeface="+mn-lt"/>
              </a:rPr>
              <a:t>İnternet bağımlılığı bozukluğu </a:t>
            </a:r>
          </a:p>
          <a:p>
            <a:pPr marL="280988" lvl="1" indent="-280988">
              <a:spcBef>
                <a:spcPts val="900"/>
              </a:spcBef>
              <a:spcAft>
                <a:spcPts val="900"/>
              </a:spcAft>
              <a:buFont typeface="Wingdings" panose="05000000000000000000" pitchFamily="2" charset="2"/>
              <a:buChar char="§"/>
            </a:pPr>
            <a:r>
              <a:rPr lang="tr-TR" sz="2800" b="1" dirty="0" err="1">
                <a:latin typeface="+mn-lt"/>
              </a:rPr>
              <a:t>Siberbağımlılık</a:t>
            </a:r>
            <a:r>
              <a:rPr lang="tr-TR" sz="2800" b="1" dirty="0">
                <a:latin typeface="+mn-lt"/>
              </a:rPr>
              <a:t> </a:t>
            </a:r>
          </a:p>
        </p:txBody>
      </p:sp>
      <p:grpSp>
        <p:nvGrpSpPr>
          <p:cNvPr id="10" name="Group 9"/>
          <p:cNvGrpSpPr/>
          <p:nvPr/>
        </p:nvGrpSpPr>
        <p:grpSpPr>
          <a:xfrm>
            <a:off x="0" y="6107005"/>
            <a:ext cx="9144000" cy="759023"/>
            <a:chOff x="0" y="6107005"/>
            <a:chExt cx="9144000" cy="759023"/>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7005"/>
              <a:ext cx="9144000" cy="759023"/>
            </a:xfrm>
            <a:prstGeom prst="rect">
              <a:avLst/>
            </a:prstGeom>
            <a:noFill/>
            <a:ln>
              <a:noFill/>
            </a:ln>
          </p:spPr>
        </p:pic>
        <p:sp>
          <p:nvSpPr>
            <p:cNvPr id="17" name="9 Metin kutusu"/>
            <p:cNvSpPr txBox="1">
              <a:spLocks noChangeArrowheads="1"/>
            </p:cNvSpPr>
            <p:nvPr/>
          </p:nvSpPr>
          <p:spPr bwMode="auto">
            <a:xfrm>
              <a:off x="1331640" y="6165304"/>
              <a:ext cx="6408712"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latin typeface="Calibri" panose="020F0502020204030204" pitchFamily="34" charset="0"/>
                <a:ea typeface="Verdana" panose="020B0604030504040204" pitchFamily="34" charset="0"/>
                <a:cs typeface="Calibri" panose="020F0502020204030204" pitchFamily="34" charset="0"/>
              </a:endParaRPr>
            </a:p>
          </p:txBody>
        </p:sp>
      </p:grpSp>
    </p:spTree>
    <p:extLst>
      <p:ext uri="{BB962C8B-B14F-4D97-AF65-F5344CB8AC3E}">
        <p14:creationId xmlns:p14="http://schemas.microsoft.com/office/powerpoint/2010/main" val="1149565148"/>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Problemli</a:t>
            </a:r>
            <a:r>
              <a:rPr lang="en-US" dirty="0" smtClean="0"/>
              <a:t> İnternet </a:t>
            </a:r>
            <a:r>
              <a:rPr lang="en-US" dirty="0" err="1" smtClean="0"/>
              <a:t>Kullanımı</a:t>
            </a:r>
            <a:endParaRPr lang="en-US" dirty="0"/>
          </a:p>
        </p:txBody>
      </p:sp>
      <p:sp>
        <p:nvSpPr>
          <p:cNvPr id="3" name="Content Placeholder 2"/>
          <p:cNvSpPr>
            <a:spLocks noGrp="1"/>
          </p:cNvSpPr>
          <p:nvPr>
            <p:ph idx="1"/>
          </p:nvPr>
        </p:nvSpPr>
        <p:spPr/>
        <p:txBody>
          <a:bodyPr>
            <a:normAutofit/>
          </a:bodyPr>
          <a:lstStyle/>
          <a:p>
            <a:r>
              <a:rPr lang="en-US" dirty="0" err="1" smtClean="0">
                <a:solidFill>
                  <a:srgbClr val="000000"/>
                </a:solidFill>
              </a:rPr>
              <a:t>Problemli</a:t>
            </a:r>
            <a:r>
              <a:rPr lang="en-US" dirty="0">
                <a:solidFill>
                  <a:srgbClr val="000000"/>
                </a:solidFill>
              </a:rPr>
              <a:t> </a:t>
            </a:r>
            <a:r>
              <a:rPr lang="en-US" dirty="0" smtClean="0">
                <a:solidFill>
                  <a:srgbClr val="000000"/>
                </a:solidFill>
              </a:rPr>
              <a:t>Online </a:t>
            </a:r>
            <a:r>
              <a:rPr lang="en-US" dirty="0" err="1" smtClean="0">
                <a:solidFill>
                  <a:srgbClr val="000000"/>
                </a:solidFill>
              </a:rPr>
              <a:t>Gezinti</a:t>
            </a:r>
            <a:endParaRPr lang="en-US" dirty="0" smtClean="0">
              <a:solidFill>
                <a:srgbClr val="000000"/>
              </a:solidFill>
            </a:endParaRPr>
          </a:p>
          <a:p>
            <a:pPr lvl="1"/>
            <a:r>
              <a:rPr lang="en-US" dirty="0" err="1" smtClean="0">
                <a:solidFill>
                  <a:srgbClr val="000000"/>
                </a:solidFill>
              </a:rPr>
              <a:t>İnternetin</a:t>
            </a:r>
            <a:r>
              <a:rPr lang="en-US" dirty="0" smtClean="0">
                <a:solidFill>
                  <a:srgbClr val="000000"/>
                </a:solidFill>
              </a:rPr>
              <a:t> </a:t>
            </a:r>
            <a:r>
              <a:rPr lang="en-US" dirty="0" err="1" smtClean="0">
                <a:solidFill>
                  <a:srgbClr val="000000"/>
                </a:solidFill>
              </a:rPr>
              <a:t>denetimsiz</a:t>
            </a:r>
            <a:r>
              <a:rPr lang="en-US" dirty="0" smtClean="0">
                <a:solidFill>
                  <a:srgbClr val="000000"/>
                </a:solidFill>
              </a:rPr>
              <a:t>, </a:t>
            </a:r>
            <a:r>
              <a:rPr lang="en-US" dirty="0" err="1" smtClean="0">
                <a:solidFill>
                  <a:srgbClr val="000000"/>
                </a:solidFill>
              </a:rPr>
              <a:t>sınırsız</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amaçsız</a:t>
            </a:r>
            <a:r>
              <a:rPr lang="en-US" dirty="0" smtClean="0">
                <a:solidFill>
                  <a:srgbClr val="000000"/>
                </a:solidFill>
              </a:rPr>
              <a:t> </a:t>
            </a:r>
            <a:r>
              <a:rPr lang="en-US" dirty="0" err="1" smtClean="0">
                <a:solidFill>
                  <a:srgbClr val="000000"/>
                </a:solidFill>
              </a:rPr>
              <a:t>kullanımına</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online </a:t>
            </a:r>
            <a:r>
              <a:rPr lang="en-US" dirty="0" err="1" smtClean="0">
                <a:solidFill>
                  <a:srgbClr val="000000"/>
                </a:solidFill>
              </a:rPr>
              <a:t>gezinti</a:t>
            </a:r>
            <a:r>
              <a:rPr lang="en-US" dirty="0" smtClean="0">
                <a:solidFill>
                  <a:srgbClr val="000000"/>
                </a:solidFill>
              </a:rPr>
              <a:t> </a:t>
            </a:r>
            <a:r>
              <a:rPr lang="en-US" dirty="0" err="1" smtClean="0">
                <a:solidFill>
                  <a:srgbClr val="000000"/>
                </a:solidFill>
              </a:rPr>
              <a:t>denir</a:t>
            </a:r>
            <a:r>
              <a:rPr lang="en-US" dirty="0" smtClean="0">
                <a:solidFill>
                  <a:srgbClr val="000000"/>
                </a:solidFill>
              </a:rPr>
              <a:t>. </a:t>
            </a:r>
          </a:p>
          <a:p>
            <a:r>
              <a:rPr lang="en-US" dirty="0" err="1" smtClean="0">
                <a:solidFill>
                  <a:srgbClr val="000000"/>
                </a:solidFill>
              </a:rPr>
              <a:t>Problemli</a:t>
            </a:r>
            <a:r>
              <a:rPr lang="en-US" dirty="0" smtClean="0">
                <a:solidFill>
                  <a:srgbClr val="000000"/>
                </a:solidFill>
              </a:rPr>
              <a:t> Online Kumar</a:t>
            </a:r>
          </a:p>
          <a:p>
            <a:pPr lvl="1"/>
            <a:r>
              <a:rPr lang="en-US" dirty="0" err="1" smtClean="0">
                <a:solidFill>
                  <a:srgbClr val="000000"/>
                </a:solidFill>
              </a:rPr>
              <a:t>Çocuk</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Ergen</a:t>
            </a:r>
            <a:r>
              <a:rPr lang="en-US" dirty="0" smtClean="0">
                <a:solidFill>
                  <a:srgbClr val="000000"/>
                </a:solidFill>
              </a:rPr>
              <a:t>: Her </a:t>
            </a:r>
            <a:r>
              <a:rPr lang="en-US" dirty="0" err="1" smtClean="0">
                <a:solidFill>
                  <a:srgbClr val="000000"/>
                </a:solidFill>
              </a:rPr>
              <a:t>türlü</a:t>
            </a:r>
            <a:r>
              <a:rPr lang="en-US" dirty="0" smtClean="0">
                <a:solidFill>
                  <a:srgbClr val="000000"/>
                </a:solidFill>
              </a:rPr>
              <a:t> online </a:t>
            </a:r>
            <a:r>
              <a:rPr lang="en-US" dirty="0" err="1" smtClean="0">
                <a:solidFill>
                  <a:srgbClr val="000000"/>
                </a:solidFill>
              </a:rPr>
              <a:t>kumar</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bahis</a:t>
            </a:r>
            <a:r>
              <a:rPr lang="en-US" dirty="0" smtClean="0">
                <a:solidFill>
                  <a:srgbClr val="000000"/>
                </a:solidFill>
              </a:rPr>
              <a:t> </a:t>
            </a:r>
            <a:r>
              <a:rPr lang="en-US" dirty="0" err="1" smtClean="0">
                <a:solidFill>
                  <a:srgbClr val="000000"/>
                </a:solidFill>
              </a:rPr>
              <a:t>oyunları</a:t>
            </a:r>
            <a:r>
              <a:rPr lang="en-US" dirty="0" smtClean="0">
                <a:solidFill>
                  <a:srgbClr val="000000"/>
                </a:solidFill>
              </a:rPr>
              <a:t> </a:t>
            </a:r>
            <a:r>
              <a:rPr lang="en-US" dirty="0" err="1" smtClean="0">
                <a:solidFill>
                  <a:srgbClr val="000000"/>
                </a:solidFill>
              </a:rPr>
              <a:t>problemlidir</a:t>
            </a:r>
            <a:r>
              <a:rPr lang="en-US" dirty="0" smtClean="0">
                <a:solidFill>
                  <a:srgbClr val="000000"/>
                </a:solidFill>
              </a:rPr>
              <a:t>. </a:t>
            </a:r>
          </a:p>
          <a:p>
            <a:pPr lvl="1"/>
            <a:r>
              <a:rPr lang="en-US" dirty="0" err="1" smtClean="0">
                <a:solidFill>
                  <a:srgbClr val="000000"/>
                </a:solidFill>
              </a:rPr>
              <a:t>Yetişkin</a:t>
            </a:r>
            <a:r>
              <a:rPr lang="en-US" dirty="0" smtClean="0">
                <a:solidFill>
                  <a:srgbClr val="000000"/>
                </a:solidFill>
              </a:rPr>
              <a:t>: </a:t>
            </a:r>
            <a:r>
              <a:rPr lang="en-US" dirty="0" err="1" smtClean="0">
                <a:solidFill>
                  <a:srgbClr val="000000"/>
                </a:solidFill>
              </a:rPr>
              <a:t>Gelirine</a:t>
            </a:r>
            <a:r>
              <a:rPr lang="en-US" dirty="0" smtClean="0">
                <a:solidFill>
                  <a:srgbClr val="000000"/>
                </a:solidFill>
              </a:rPr>
              <a:t> </a:t>
            </a:r>
            <a:r>
              <a:rPr lang="en-US" dirty="0" err="1" smtClean="0">
                <a:solidFill>
                  <a:srgbClr val="000000"/>
                </a:solidFill>
              </a:rPr>
              <a:t>göre</a:t>
            </a:r>
            <a:r>
              <a:rPr lang="en-US" dirty="0" smtClean="0">
                <a:solidFill>
                  <a:srgbClr val="000000"/>
                </a:solidFill>
              </a:rPr>
              <a:t> </a:t>
            </a:r>
            <a:r>
              <a:rPr lang="en-US" dirty="0" err="1" smtClean="0">
                <a:solidFill>
                  <a:srgbClr val="000000"/>
                </a:solidFill>
              </a:rPr>
              <a:t>ciddi</a:t>
            </a:r>
            <a:r>
              <a:rPr lang="en-US" dirty="0" smtClean="0">
                <a:solidFill>
                  <a:srgbClr val="000000"/>
                </a:solidFill>
              </a:rPr>
              <a:t> </a:t>
            </a:r>
            <a:r>
              <a:rPr lang="en-US" dirty="0" err="1" smtClean="0">
                <a:solidFill>
                  <a:srgbClr val="000000"/>
                </a:solidFill>
              </a:rPr>
              <a:t>kayıplar</a:t>
            </a:r>
            <a:r>
              <a:rPr lang="en-US" dirty="0" smtClean="0">
                <a:solidFill>
                  <a:srgbClr val="000000"/>
                </a:solidFill>
              </a:rPr>
              <a:t> </a:t>
            </a:r>
            <a:r>
              <a:rPr lang="en-US" dirty="0" err="1" smtClean="0">
                <a:solidFill>
                  <a:srgbClr val="000000"/>
                </a:solidFill>
              </a:rPr>
              <a:t>olmasına</a:t>
            </a:r>
            <a:r>
              <a:rPr lang="en-US" dirty="0" smtClean="0">
                <a:solidFill>
                  <a:srgbClr val="000000"/>
                </a:solidFill>
              </a:rPr>
              <a:t> </a:t>
            </a:r>
            <a:r>
              <a:rPr lang="en-US" dirty="0" err="1" smtClean="0">
                <a:solidFill>
                  <a:srgbClr val="000000"/>
                </a:solidFill>
              </a:rPr>
              <a:t>rağmen</a:t>
            </a:r>
            <a:r>
              <a:rPr lang="en-US" dirty="0" smtClean="0">
                <a:solidFill>
                  <a:srgbClr val="000000"/>
                </a:solidFill>
              </a:rPr>
              <a:t> </a:t>
            </a:r>
            <a:r>
              <a:rPr lang="en-US" dirty="0" err="1" smtClean="0">
                <a:solidFill>
                  <a:srgbClr val="000000"/>
                </a:solidFill>
              </a:rPr>
              <a:t>oynamak</a:t>
            </a:r>
            <a:r>
              <a:rPr lang="en-US" dirty="0" smtClean="0">
                <a:solidFill>
                  <a:srgbClr val="000000"/>
                </a:solidFill>
              </a:rPr>
              <a:t> </a:t>
            </a:r>
            <a:r>
              <a:rPr lang="en-US" dirty="0" err="1" smtClean="0">
                <a:solidFill>
                  <a:srgbClr val="000000"/>
                </a:solidFill>
              </a:rPr>
              <a:t>için</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arzu</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istek</a:t>
            </a:r>
            <a:r>
              <a:rPr lang="en-US" dirty="0" smtClean="0">
                <a:solidFill>
                  <a:srgbClr val="000000"/>
                </a:solidFill>
              </a:rPr>
              <a:t> </a:t>
            </a:r>
            <a:r>
              <a:rPr lang="en-US" dirty="0" err="1" smtClean="0">
                <a:solidFill>
                  <a:srgbClr val="000000"/>
                </a:solidFill>
              </a:rPr>
              <a:t>duyulması</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bırakmaya</a:t>
            </a:r>
            <a:r>
              <a:rPr lang="en-US" dirty="0" smtClean="0">
                <a:solidFill>
                  <a:srgbClr val="000000"/>
                </a:solidFill>
              </a:rPr>
              <a:t> </a:t>
            </a:r>
            <a:r>
              <a:rPr lang="en-US" dirty="0" err="1" smtClean="0">
                <a:solidFill>
                  <a:srgbClr val="000000"/>
                </a:solidFill>
              </a:rPr>
              <a:t>çalışılmasına</a:t>
            </a:r>
            <a:r>
              <a:rPr lang="en-US" dirty="0" smtClean="0">
                <a:solidFill>
                  <a:srgbClr val="000000"/>
                </a:solidFill>
              </a:rPr>
              <a:t> </a:t>
            </a:r>
            <a:r>
              <a:rPr lang="en-US" dirty="0" err="1" smtClean="0">
                <a:solidFill>
                  <a:srgbClr val="000000"/>
                </a:solidFill>
              </a:rPr>
              <a:t>rağmen</a:t>
            </a:r>
            <a:r>
              <a:rPr lang="en-US" dirty="0" smtClean="0">
                <a:solidFill>
                  <a:srgbClr val="000000"/>
                </a:solidFill>
              </a:rPr>
              <a:t> </a:t>
            </a:r>
            <a:r>
              <a:rPr lang="en-US" dirty="0" err="1" smtClean="0">
                <a:solidFill>
                  <a:srgbClr val="000000"/>
                </a:solidFill>
              </a:rPr>
              <a:t>bırakılamamasıdır</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05366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Problemli</a:t>
            </a:r>
            <a:r>
              <a:rPr lang="en-US" dirty="0" smtClean="0"/>
              <a:t> İnternet </a:t>
            </a:r>
            <a:r>
              <a:rPr lang="en-US" dirty="0" err="1" smtClean="0"/>
              <a:t>Kullanımı</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Problemli</a:t>
            </a:r>
            <a:r>
              <a:rPr lang="en-US" dirty="0" smtClean="0">
                <a:solidFill>
                  <a:srgbClr val="000000"/>
                </a:solidFill>
              </a:rPr>
              <a:t> Online </a:t>
            </a:r>
            <a:r>
              <a:rPr lang="en-US" dirty="0" err="1" smtClean="0">
                <a:solidFill>
                  <a:srgbClr val="000000"/>
                </a:solidFill>
              </a:rPr>
              <a:t>Cinsellik</a:t>
            </a:r>
            <a:endParaRPr lang="en-US" dirty="0" smtClean="0">
              <a:solidFill>
                <a:srgbClr val="000000"/>
              </a:solidFill>
            </a:endParaRPr>
          </a:p>
          <a:p>
            <a:pPr lvl="1"/>
            <a:r>
              <a:rPr lang="tr-TR" dirty="0" smtClean="0">
                <a:solidFill>
                  <a:srgbClr val="000000"/>
                </a:solidFill>
              </a:rPr>
              <a:t>Ç</a:t>
            </a:r>
            <a:r>
              <a:rPr lang="en-US" dirty="0" err="1" smtClean="0">
                <a:solidFill>
                  <a:srgbClr val="000000"/>
                </a:solidFill>
              </a:rPr>
              <a:t>ocuk</a:t>
            </a:r>
            <a:r>
              <a:rPr lang="en-US" dirty="0" smtClean="0">
                <a:solidFill>
                  <a:srgbClr val="000000"/>
                </a:solidFill>
              </a:rPr>
              <a:t>: Her </a:t>
            </a:r>
            <a:r>
              <a:rPr lang="en-US" dirty="0" err="1" smtClean="0">
                <a:solidFill>
                  <a:srgbClr val="000000"/>
                </a:solidFill>
              </a:rPr>
              <a:t>türlü</a:t>
            </a:r>
            <a:r>
              <a:rPr lang="en-US" dirty="0" smtClean="0">
                <a:solidFill>
                  <a:srgbClr val="000000"/>
                </a:solidFill>
              </a:rPr>
              <a:t> </a:t>
            </a:r>
            <a:r>
              <a:rPr lang="en-US" dirty="0" err="1" smtClean="0">
                <a:solidFill>
                  <a:srgbClr val="000000"/>
                </a:solidFill>
              </a:rPr>
              <a:t>cinsel</a:t>
            </a:r>
            <a:r>
              <a:rPr lang="en-US" dirty="0" smtClean="0">
                <a:solidFill>
                  <a:srgbClr val="000000"/>
                </a:solidFill>
              </a:rPr>
              <a:t> </a:t>
            </a:r>
            <a:r>
              <a:rPr lang="en-US" dirty="0" err="1" smtClean="0">
                <a:solidFill>
                  <a:srgbClr val="000000"/>
                </a:solidFill>
              </a:rPr>
              <a:t>içerikli</a:t>
            </a:r>
            <a:r>
              <a:rPr lang="en-US" dirty="0" smtClean="0">
                <a:solidFill>
                  <a:srgbClr val="000000"/>
                </a:solidFill>
              </a:rPr>
              <a:t> internet </a:t>
            </a:r>
            <a:r>
              <a:rPr lang="en-US" dirty="0" err="1" smtClean="0">
                <a:solidFill>
                  <a:srgbClr val="000000"/>
                </a:solidFill>
              </a:rPr>
              <a:t>kullanımı</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a:t>
            </a:r>
          </a:p>
          <a:p>
            <a:pPr lvl="1"/>
            <a:r>
              <a:rPr lang="en-US" dirty="0" err="1" smtClean="0">
                <a:solidFill>
                  <a:srgbClr val="000000"/>
                </a:solidFill>
              </a:rPr>
              <a:t>Ergen</a:t>
            </a:r>
            <a:r>
              <a:rPr lang="en-US" dirty="0" smtClean="0">
                <a:solidFill>
                  <a:srgbClr val="000000"/>
                </a:solidFill>
              </a:rPr>
              <a:t>: 16 </a:t>
            </a:r>
            <a:r>
              <a:rPr lang="en-US" dirty="0" err="1" smtClean="0">
                <a:solidFill>
                  <a:srgbClr val="000000"/>
                </a:solidFill>
              </a:rPr>
              <a:t>yaşından</a:t>
            </a:r>
            <a:r>
              <a:rPr lang="en-US" dirty="0" smtClean="0">
                <a:solidFill>
                  <a:srgbClr val="000000"/>
                </a:solidFill>
              </a:rPr>
              <a:t> </a:t>
            </a:r>
            <a:r>
              <a:rPr lang="en-US" dirty="0" err="1" smtClean="0">
                <a:solidFill>
                  <a:srgbClr val="000000"/>
                </a:solidFill>
              </a:rPr>
              <a:t>önce</a:t>
            </a:r>
            <a:r>
              <a:rPr lang="en-US" dirty="0" smtClean="0">
                <a:solidFill>
                  <a:srgbClr val="000000"/>
                </a:solidFill>
              </a:rPr>
              <a:t> her </a:t>
            </a:r>
            <a:r>
              <a:rPr lang="en-US" dirty="0" err="1" smtClean="0">
                <a:solidFill>
                  <a:srgbClr val="000000"/>
                </a:solidFill>
              </a:rPr>
              <a:t>türlü</a:t>
            </a:r>
            <a:r>
              <a:rPr lang="en-US" dirty="0" smtClean="0">
                <a:solidFill>
                  <a:srgbClr val="000000"/>
                </a:solidFill>
              </a:rPr>
              <a:t> </a:t>
            </a:r>
            <a:r>
              <a:rPr lang="en-US" dirty="0" err="1" smtClean="0">
                <a:solidFill>
                  <a:srgbClr val="000000"/>
                </a:solidFill>
              </a:rPr>
              <a:t>cinsel</a:t>
            </a:r>
            <a:r>
              <a:rPr lang="en-US" dirty="0" smtClean="0">
                <a:solidFill>
                  <a:srgbClr val="000000"/>
                </a:solidFill>
              </a:rPr>
              <a:t> </a:t>
            </a:r>
            <a:r>
              <a:rPr lang="en-US" dirty="0" err="1" smtClean="0">
                <a:solidFill>
                  <a:srgbClr val="000000"/>
                </a:solidFill>
              </a:rPr>
              <a:t>içerikli</a:t>
            </a:r>
            <a:r>
              <a:rPr lang="en-US" dirty="0" smtClean="0">
                <a:solidFill>
                  <a:srgbClr val="000000"/>
                </a:solidFill>
              </a:rPr>
              <a:t> internet </a:t>
            </a:r>
            <a:r>
              <a:rPr lang="en-US" dirty="0" err="1" smtClean="0">
                <a:solidFill>
                  <a:srgbClr val="000000"/>
                </a:solidFill>
              </a:rPr>
              <a:t>kullanımı</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 (</a:t>
            </a:r>
            <a:r>
              <a:rPr lang="en-US" dirty="0" err="1" smtClean="0">
                <a:solidFill>
                  <a:srgbClr val="000000"/>
                </a:solidFill>
              </a:rPr>
              <a:t>bilgi</a:t>
            </a:r>
            <a:r>
              <a:rPr lang="en-US" dirty="0" smtClean="0">
                <a:solidFill>
                  <a:srgbClr val="000000"/>
                </a:solidFill>
              </a:rPr>
              <a:t> </a:t>
            </a:r>
            <a:r>
              <a:rPr lang="en-US" dirty="0" err="1" smtClean="0">
                <a:solidFill>
                  <a:srgbClr val="000000"/>
                </a:solidFill>
              </a:rPr>
              <a:t>amacını</a:t>
            </a:r>
            <a:r>
              <a:rPr lang="en-US" dirty="0" smtClean="0">
                <a:solidFill>
                  <a:srgbClr val="000000"/>
                </a:solidFill>
              </a:rPr>
              <a:t> </a:t>
            </a:r>
            <a:r>
              <a:rPr lang="en-US" dirty="0" err="1" smtClean="0">
                <a:solidFill>
                  <a:srgbClr val="000000"/>
                </a:solidFill>
              </a:rPr>
              <a:t>aşan</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zihinsel</a:t>
            </a:r>
            <a:r>
              <a:rPr lang="en-US" dirty="0" smtClean="0">
                <a:solidFill>
                  <a:srgbClr val="000000"/>
                </a:solidFill>
              </a:rPr>
              <a:t> </a:t>
            </a:r>
            <a:r>
              <a:rPr lang="en-US" dirty="0" err="1" smtClean="0">
                <a:solidFill>
                  <a:srgbClr val="000000"/>
                </a:solidFill>
              </a:rPr>
              <a:t>meşguliyet</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zaman</a:t>
            </a:r>
            <a:r>
              <a:rPr lang="en-US" dirty="0" smtClean="0">
                <a:solidFill>
                  <a:srgbClr val="000000"/>
                </a:solidFill>
              </a:rPr>
              <a:t> </a:t>
            </a:r>
            <a:r>
              <a:rPr lang="en-US" dirty="0" err="1" smtClean="0">
                <a:solidFill>
                  <a:srgbClr val="000000"/>
                </a:solidFill>
              </a:rPr>
              <a:t>harcama</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istismar</a:t>
            </a:r>
            <a:r>
              <a:rPr lang="en-US" dirty="0" smtClean="0">
                <a:solidFill>
                  <a:srgbClr val="000000"/>
                </a:solidFill>
              </a:rPr>
              <a:t> </a:t>
            </a:r>
            <a:r>
              <a:rPr lang="en-US" dirty="0" err="1" smtClean="0">
                <a:solidFill>
                  <a:srgbClr val="000000"/>
                </a:solidFill>
              </a:rPr>
              <a:t>ile</a:t>
            </a:r>
            <a:r>
              <a:rPr lang="en-US" dirty="0" smtClean="0">
                <a:solidFill>
                  <a:srgbClr val="000000"/>
                </a:solidFill>
              </a:rPr>
              <a:t> </a:t>
            </a:r>
            <a:r>
              <a:rPr lang="en-US" dirty="0" err="1" smtClean="0">
                <a:solidFill>
                  <a:srgbClr val="000000"/>
                </a:solidFill>
              </a:rPr>
              <a:t>seyreden</a:t>
            </a:r>
            <a:r>
              <a:rPr lang="en-US" dirty="0" smtClean="0">
                <a:solidFill>
                  <a:srgbClr val="000000"/>
                </a:solidFill>
              </a:rPr>
              <a:t> online </a:t>
            </a:r>
            <a:r>
              <a:rPr lang="en-US" dirty="0" err="1" smtClean="0">
                <a:solidFill>
                  <a:srgbClr val="000000"/>
                </a:solidFill>
              </a:rPr>
              <a:t>cinsel</a:t>
            </a:r>
            <a:r>
              <a:rPr lang="en-US" dirty="0" smtClean="0">
                <a:solidFill>
                  <a:srgbClr val="000000"/>
                </a:solidFill>
              </a:rPr>
              <a:t> </a:t>
            </a:r>
            <a:r>
              <a:rPr lang="en-US" dirty="0" err="1" smtClean="0">
                <a:solidFill>
                  <a:srgbClr val="000000"/>
                </a:solidFill>
              </a:rPr>
              <a:t>uğraşlar</a:t>
            </a:r>
            <a:r>
              <a:rPr lang="en-US" dirty="0" smtClean="0">
                <a:solidFill>
                  <a:srgbClr val="000000"/>
                </a:solidFill>
              </a:rPr>
              <a:t>)</a:t>
            </a:r>
          </a:p>
          <a:p>
            <a:pPr lvl="1"/>
            <a:r>
              <a:rPr lang="en-US" dirty="0" err="1" smtClean="0">
                <a:solidFill>
                  <a:srgbClr val="000000"/>
                </a:solidFill>
              </a:rPr>
              <a:t>Yetişkin</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zihinsel</a:t>
            </a:r>
            <a:r>
              <a:rPr lang="en-US" dirty="0" smtClean="0">
                <a:solidFill>
                  <a:srgbClr val="000000"/>
                </a:solidFill>
              </a:rPr>
              <a:t> </a:t>
            </a:r>
            <a:r>
              <a:rPr lang="en-US" dirty="0" err="1" smtClean="0">
                <a:solidFill>
                  <a:srgbClr val="000000"/>
                </a:solidFill>
              </a:rPr>
              <a:t>meşguliyet</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zaman</a:t>
            </a:r>
            <a:r>
              <a:rPr lang="en-US" dirty="0" smtClean="0">
                <a:solidFill>
                  <a:srgbClr val="000000"/>
                </a:solidFill>
              </a:rPr>
              <a:t> </a:t>
            </a:r>
            <a:r>
              <a:rPr lang="en-US" dirty="0" err="1" smtClean="0">
                <a:solidFill>
                  <a:srgbClr val="000000"/>
                </a:solidFill>
              </a:rPr>
              <a:t>harcama</a:t>
            </a:r>
            <a:r>
              <a:rPr lang="en-US" dirty="0" smtClean="0">
                <a:solidFill>
                  <a:srgbClr val="000000"/>
                </a:solidFill>
              </a:rPr>
              <a:t> </a:t>
            </a:r>
            <a:r>
              <a:rPr lang="en-US" dirty="0" err="1" smtClean="0">
                <a:solidFill>
                  <a:srgbClr val="000000"/>
                </a:solidFill>
              </a:rPr>
              <a:t>ile</a:t>
            </a:r>
            <a:r>
              <a:rPr lang="en-US" dirty="0" smtClean="0">
                <a:solidFill>
                  <a:srgbClr val="000000"/>
                </a:solidFill>
              </a:rPr>
              <a:t> </a:t>
            </a:r>
            <a:r>
              <a:rPr lang="en-US" dirty="0" err="1" smtClean="0">
                <a:solidFill>
                  <a:srgbClr val="000000"/>
                </a:solidFill>
              </a:rPr>
              <a:t>seyreden</a:t>
            </a:r>
            <a:r>
              <a:rPr lang="en-US" dirty="0" smtClean="0">
                <a:solidFill>
                  <a:srgbClr val="000000"/>
                </a:solidFill>
              </a:rPr>
              <a:t> online </a:t>
            </a:r>
            <a:r>
              <a:rPr lang="en-US" dirty="0" err="1" smtClean="0">
                <a:solidFill>
                  <a:srgbClr val="000000"/>
                </a:solidFill>
              </a:rPr>
              <a:t>cinsel</a:t>
            </a:r>
            <a:r>
              <a:rPr lang="en-US" dirty="0" smtClean="0">
                <a:solidFill>
                  <a:srgbClr val="000000"/>
                </a:solidFill>
              </a:rPr>
              <a:t> </a:t>
            </a:r>
            <a:r>
              <a:rPr lang="en-US" dirty="0" err="1" smtClean="0">
                <a:solidFill>
                  <a:srgbClr val="000000"/>
                </a:solidFill>
              </a:rPr>
              <a:t>uğraşıdır</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4169799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Problemli</a:t>
            </a:r>
            <a:r>
              <a:rPr lang="en-US" dirty="0" smtClean="0"/>
              <a:t> İnternet </a:t>
            </a:r>
            <a:r>
              <a:rPr lang="en-US" dirty="0" err="1" smtClean="0"/>
              <a:t>Kullanımı</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Problemli</a:t>
            </a:r>
            <a:r>
              <a:rPr lang="en-US" dirty="0" smtClean="0">
                <a:solidFill>
                  <a:srgbClr val="000000"/>
                </a:solidFill>
              </a:rPr>
              <a:t> Online </a:t>
            </a:r>
            <a:r>
              <a:rPr lang="en-US" dirty="0" err="1" smtClean="0">
                <a:solidFill>
                  <a:srgbClr val="000000"/>
                </a:solidFill>
              </a:rPr>
              <a:t>Alışveriş</a:t>
            </a:r>
            <a:endParaRPr lang="en-US" dirty="0" smtClean="0">
              <a:solidFill>
                <a:srgbClr val="000000"/>
              </a:solidFill>
            </a:endParaRPr>
          </a:p>
          <a:p>
            <a:pPr lvl="1"/>
            <a:r>
              <a:rPr lang="en-US" dirty="0" err="1" smtClean="0">
                <a:solidFill>
                  <a:srgbClr val="000000"/>
                </a:solidFill>
              </a:rPr>
              <a:t>Çocuk</a:t>
            </a:r>
            <a:r>
              <a:rPr lang="en-US" dirty="0" smtClean="0">
                <a:solidFill>
                  <a:srgbClr val="000000"/>
                </a:solidFill>
              </a:rPr>
              <a:t>: </a:t>
            </a:r>
            <a:r>
              <a:rPr lang="en-US" dirty="0" err="1" smtClean="0">
                <a:solidFill>
                  <a:srgbClr val="000000"/>
                </a:solidFill>
              </a:rPr>
              <a:t>Denetimsiz</a:t>
            </a:r>
            <a:r>
              <a:rPr lang="en-US" dirty="0" smtClean="0">
                <a:solidFill>
                  <a:srgbClr val="000000"/>
                </a:solidFill>
              </a:rPr>
              <a:t> her </a:t>
            </a:r>
            <a:r>
              <a:rPr lang="en-US" dirty="0" err="1" smtClean="0">
                <a:solidFill>
                  <a:srgbClr val="000000"/>
                </a:solidFill>
              </a:rPr>
              <a:t>türlü</a:t>
            </a:r>
            <a:r>
              <a:rPr lang="en-US" dirty="0" smtClean="0">
                <a:solidFill>
                  <a:srgbClr val="000000"/>
                </a:solidFill>
              </a:rPr>
              <a:t> </a:t>
            </a: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problemlidir</a:t>
            </a:r>
            <a:r>
              <a:rPr lang="en-US" dirty="0" smtClean="0">
                <a:solidFill>
                  <a:srgbClr val="000000"/>
                </a:solidFill>
              </a:rPr>
              <a:t>.</a:t>
            </a:r>
          </a:p>
          <a:p>
            <a:pPr lvl="1"/>
            <a:r>
              <a:rPr lang="en-US" dirty="0" err="1" smtClean="0">
                <a:solidFill>
                  <a:srgbClr val="000000"/>
                </a:solidFill>
              </a:rPr>
              <a:t>Ergen</a:t>
            </a:r>
            <a:r>
              <a:rPr lang="en-US" dirty="0" smtClean="0">
                <a:solidFill>
                  <a:srgbClr val="000000"/>
                </a:solidFill>
              </a:rPr>
              <a:t>: </a:t>
            </a:r>
            <a:r>
              <a:rPr lang="en-US" dirty="0" err="1" smtClean="0">
                <a:solidFill>
                  <a:srgbClr val="000000"/>
                </a:solidFill>
              </a:rPr>
              <a:t>Alışverişin</a:t>
            </a:r>
            <a:r>
              <a:rPr lang="en-US" dirty="0" smtClean="0">
                <a:solidFill>
                  <a:srgbClr val="000000"/>
                </a:solidFill>
              </a:rPr>
              <a:t> </a:t>
            </a:r>
            <a:r>
              <a:rPr lang="en-US" dirty="0" err="1" smtClean="0">
                <a:solidFill>
                  <a:srgbClr val="000000"/>
                </a:solidFill>
              </a:rPr>
              <a:t>kendisiyle</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meşguliyet</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ihtiyaç</a:t>
            </a:r>
            <a:r>
              <a:rPr lang="en-US" dirty="0" smtClean="0">
                <a:solidFill>
                  <a:srgbClr val="000000"/>
                </a:solidFill>
              </a:rPr>
              <a:t> </a:t>
            </a:r>
            <a:r>
              <a:rPr lang="en-US" dirty="0" err="1" smtClean="0">
                <a:solidFill>
                  <a:srgbClr val="000000"/>
                </a:solidFill>
              </a:rPr>
              <a:t>dışı</a:t>
            </a:r>
            <a:r>
              <a:rPr lang="en-US" dirty="0" smtClean="0">
                <a:solidFill>
                  <a:srgbClr val="000000"/>
                </a:solidFill>
              </a:rPr>
              <a:t> </a:t>
            </a:r>
            <a:r>
              <a:rPr lang="en-US" dirty="0" err="1" smtClean="0">
                <a:solidFill>
                  <a:srgbClr val="000000"/>
                </a:solidFill>
              </a:rPr>
              <a:t>veya</a:t>
            </a:r>
            <a:r>
              <a:rPr lang="en-US" dirty="0" smtClean="0">
                <a:solidFill>
                  <a:srgbClr val="000000"/>
                </a:solidFill>
              </a:rPr>
              <a:t> </a:t>
            </a:r>
            <a:r>
              <a:rPr lang="en-US" dirty="0" err="1" smtClean="0">
                <a:solidFill>
                  <a:srgbClr val="000000"/>
                </a:solidFill>
              </a:rPr>
              <a:t>fazlası</a:t>
            </a:r>
            <a:r>
              <a:rPr lang="en-US" dirty="0" smtClean="0">
                <a:solidFill>
                  <a:srgbClr val="000000"/>
                </a:solidFill>
              </a:rPr>
              <a:t> </a:t>
            </a: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a:t>
            </a:r>
          </a:p>
          <a:p>
            <a:pPr lvl="1"/>
            <a:r>
              <a:rPr lang="en-US" dirty="0" err="1" smtClean="0">
                <a:solidFill>
                  <a:srgbClr val="000000"/>
                </a:solidFill>
              </a:rPr>
              <a:t>Yetişkin</a:t>
            </a:r>
            <a:r>
              <a:rPr lang="en-US" dirty="0" smtClean="0">
                <a:solidFill>
                  <a:srgbClr val="000000"/>
                </a:solidFill>
              </a:rPr>
              <a:t>: </a:t>
            </a:r>
            <a:r>
              <a:rPr lang="en-US" dirty="0" err="1">
                <a:solidFill>
                  <a:srgbClr val="000000"/>
                </a:solidFill>
              </a:rPr>
              <a:t>A</a:t>
            </a:r>
            <a:r>
              <a:rPr lang="en-US" dirty="0" err="1" smtClean="0">
                <a:solidFill>
                  <a:srgbClr val="000000"/>
                </a:solidFill>
              </a:rPr>
              <a:t>lışverişin</a:t>
            </a:r>
            <a:r>
              <a:rPr lang="en-US" dirty="0" smtClean="0">
                <a:solidFill>
                  <a:srgbClr val="000000"/>
                </a:solidFill>
              </a:rPr>
              <a:t> </a:t>
            </a:r>
            <a:r>
              <a:rPr lang="en-US" dirty="0" err="1" smtClean="0">
                <a:solidFill>
                  <a:srgbClr val="000000"/>
                </a:solidFill>
              </a:rPr>
              <a:t>kendisiyle</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meşguliyet</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ihtiyaç</a:t>
            </a:r>
            <a:r>
              <a:rPr lang="en-US" dirty="0" smtClean="0">
                <a:solidFill>
                  <a:srgbClr val="000000"/>
                </a:solidFill>
              </a:rPr>
              <a:t> </a:t>
            </a:r>
            <a:r>
              <a:rPr lang="en-US" dirty="0" err="1" smtClean="0">
                <a:solidFill>
                  <a:srgbClr val="000000"/>
                </a:solidFill>
              </a:rPr>
              <a:t>dışı</a:t>
            </a:r>
            <a:r>
              <a:rPr lang="en-US" dirty="0" smtClean="0">
                <a:solidFill>
                  <a:srgbClr val="000000"/>
                </a:solidFill>
              </a:rPr>
              <a:t> </a:t>
            </a:r>
            <a:r>
              <a:rPr lang="en-US" dirty="0" err="1" smtClean="0">
                <a:solidFill>
                  <a:srgbClr val="000000"/>
                </a:solidFill>
              </a:rPr>
              <a:t>veya</a:t>
            </a:r>
            <a:r>
              <a:rPr lang="en-US" dirty="0" smtClean="0">
                <a:solidFill>
                  <a:srgbClr val="000000"/>
                </a:solidFill>
              </a:rPr>
              <a:t> </a:t>
            </a:r>
            <a:r>
              <a:rPr lang="en-US" dirty="0" err="1" smtClean="0">
                <a:solidFill>
                  <a:srgbClr val="000000"/>
                </a:solidFill>
              </a:rPr>
              <a:t>fazlası</a:t>
            </a:r>
            <a:r>
              <a:rPr lang="en-US" dirty="0" smtClean="0">
                <a:solidFill>
                  <a:srgbClr val="000000"/>
                </a:solidFill>
              </a:rPr>
              <a:t> </a:t>
            </a: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problemlidir</a:t>
            </a:r>
            <a:r>
              <a:rPr lang="en-US" dirty="0" smtClean="0">
                <a:solidFill>
                  <a:srgbClr val="000000"/>
                </a:solidFill>
              </a:rPr>
              <a:t>.</a:t>
            </a:r>
          </a:p>
        </p:txBody>
      </p:sp>
    </p:spTree>
    <p:extLst>
      <p:ext uri="{BB962C8B-B14F-4D97-AF65-F5344CB8AC3E}">
        <p14:creationId xmlns:p14="http://schemas.microsoft.com/office/powerpoint/2010/main" val="2549849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Problemli</a:t>
            </a:r>
            <a:r>
              <a:rPr lang="en-US" dirty="0" smtClean="0"/>
              <a:t> </a:t>
            </a:r>
            <a:r>
              <a:rPr lang="en-US" dirty="0" err="1" smtClean="0"/>
              <a:t>Ekran</a:t>
            </a:r>
            <a:r>
              <a:rPr lang="en-US" dirty="0" smtClean="0"/>
              <a:t> </a:t>
            </a:r>
            <a:r>
              <a:rPr lang="en-US" dirty="0" err="1" smtClean="0"/>
              <a:t>Kullanımı</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Çocuk-Ergen</a:t>
            </a:r>
            <a:r>
              <a:rPr lang="en-US" dirty="0" smtClean="0">
                <a:solidFill>
                  <a:srgbClr val="000000"/>
                </a:solidFill>
              </a:rPr>
              <a:t>: 2-6 </a:t>
            </a:r>
            <a:r>
              <a:rPr lang="en-US" dirty="0" err="1" smtClean="0">
                <a:solidFill>
                  <a:srgbClr val="000000"/>
                </a:solidFill>
              </a:rPr>
              <a:t>yaşları</a:t>
            </a:r>
            <a:r>
              <a:rPr lang="en-US" dirty="0" smtClean="0">
                <a:solidFill>
                  <a:srgbClr val="000000"/>
                </a:solidFill>
              </a:rPr>
              <a:t> </a:t>
            </a:r>
            <a:r>
              <a:rPr lang="en-US" dirty="0" err="1" smtClean="0">
                <a:solidFill>
                  <a:srgbClr val="000000"/>
                </a:solidFill>
              </a:rPr>
              <a:t>arasında</a:t>
            </a:r>
            <a:r>
              <a:rPr lang="en-US" dirty="0" smtClean="0">
                <a:solidFill>
                  <a:srgbClr val="000000"/>
                </a:solidFill>
              </a:rPr>
              <a:t> </a:t>
            </a:r>
            <a:r>
              <a:rPr lang="en-US" dirty="0" err="1" smtClean="0">
                <a:solidFill>
                  <a:srgbClr val="000000"/>
                </a:solidFill>
              </a:rPr>
              <a:t>günde</a:t>
            </a:r>
            <a:r>
              <a:rPr lang="en-US" dirty="0" smtClean="0">
                <a:solidFill>
                  <a:srgbClr val="000000"/>
                </a:solidFill>
              </a:rPr>
              <a:t> 1 </a:t>
            </a:r>
            <a:r>
              <a:rPr lang="en-US" dirty="0" err="1" smtClean="0">
                <a:solidFill>
                  <a:srgbClr val="000000"/>
                </a:solidFill>
              </a:rPr>
              <a:t>saatten</a:t>
            </a:r>
            <a:r>
              <a:rPr lang="en-US" dirty="0" smtClean="0">
                <a:solidFill>
                  <a:srgbClr val="000000"/>
                </a:solidFill>
              </a:rPr>
              <a:t> </a:t>
            </a:r>
            <a:r>
              <a:rPr lang="en-US" dirty="0" err="1" smtClean="0">
                <a:solidFill>
                  <a:srgbClr val="000000"/>
                </a:solidFill>
              </a:rPr>
              <a:t>fazla</a:t>
            </a:r>
            <a:r>
              <a:rPr lang="en-US" dirty="0" smtClean="0">
                <a:solidFill>
                  <a:srgbClr val="000000"/>
                </a:solidFill>
              </a:rPr>
              <a:t>, 6-12 </a:t>
            </a:r>
            <a:r>
              <a:rPr lang="en-US" dirty="0" err="1" smtClean="0">
                <a:solidFill>
                  <a:srgbClr val="000000"/>
                </a:solidFill>
              </a:rPr>
              <a:t>yaşları</a:t>
            </a:r>
            <a:r>
              <a:rPr lang="en-US" dirty="0" smtClean="0">
                <a:solidFill>
                  <a:srgbClr val="000000"/>
                </a:solidFill>
              </a:rPr>
              <a:t> </a:t>
            </a:r>
            <a:r>
              <a:rPr lang="en-US" dirty="0" err="1" smtClean="0">
                <a:solidFill>
                  <a:srgbClr val="000000"/>
                </a:solidFill>
              </a:rPr>
              <a:t>arasında</a:t>
            </a:r>
            <a:r>
              <a:rPr lang="en-US" dirty="0" smtClean="0">
                <a:solidFill>
                  <a:srgbClr val="000000"/>
                </a:solidFill>
              </a:rPr>
              <a:t> </a:t>
            </a:r>
            <a:r>
              <a:rPr lang="en-US" dirty="0" err="1" smtClean="0">
                <a:solidFill>
                  <a:srgbClr val="000000"/>
                </a:solidFill>
              </a:rPr>
              <a:t>günde</a:t>
            </a:r>
            <a:r>
              <a:rPr lang="en-US" dirty="0" smtClean="0">
                <a:solidFill>
                  <a:srgbClr val="000000"/>
                </a:solidFill>
              </a:rPr>
              <a:t> 1,5 </a:t>
            </a:r>
            <a:r>
              <a:rPr lang="en-US" dirty="0" err="1" smtClean="0">
                <a:solidFill>
                  <a:srgbClr val="000000"/>
                </a:solidFill>
              </a:rPr>
              <a:t>saatten</a:t>
            </a:r>
            <a:r>
              <a:rPr lang="en-US" dirty="0" smtClean="0">
                <a:solidFill>
                  <a:srgbClr val="000000"/>
                </a:solidFill>
              </a:rPr>
              <a:t> </a:t>
            </a:r>
            <a:r>
              <a:rPr lang="en-US" dirty="0" err="1" smtClean="0">
                <a:solidFill>
                  <a:srgbClr val="000000"/>
                </a:solidFill>
              </a:rPr>
              <a:t>fazla</a:t>
            </a:r>
            <a:r>
              <a:rPr lang="en-US" dirty="0" smtClean="0">
                <a:solidFill>
                  <a:srgbClr val="000000"/>
                </a:solidFill>
              </a:rPr>
              <a:t>, 12-18 </a:t>
            </a:r>
            <a:r>
              <a:rPr lang="en-US" dirty="0" err="1" smtClean="0">
                <a:solidFill>
                  <a:srgbClr val="000000"/>
                </a:solidFill>
              </a:rPr>
              <a:t>yaşları</a:t>
            </a:r>
            <a:r>
              <a:rPr lang="en-US" dirty="0" smtClean="0">
                <a:solidFill>
                  <a:srgbClr val="000000"/>
                </a:solidFill>
              </a:rPr>
              <a:t> </a:t>
            </a:r>
            <a:r>
              <a:rPr lang="en-US" dirty="0" err="1" smtClean="0">
                <a:solidFill>
                  <a:srgbClr val="000000"/>
                </a:solidFill>
              </a:rPr>
              <a:t>arasında</a:t>
            </a:r>
            <a:r>
              <a:rPr lang="en-US" dirty="0" smtClean="0">
                <a:solidFill>
                  <a:srgbClr val="000000"/>
                </a:solidFill>
              </a:rPr>
              <a:t> </a:t>
            </a:r>
            <a:r>
              <a:rPr lang="en-US" dirty="0" err="1" smtClean="0">
                <a:solidFill>
                  <a:srgbClr val="000000"/>
                </a:solidFill>
              </a:rPr>
              <a:t>günde</a:t>
            </a:r>
            <a:r>
              <a:rPr lang="en-US" dirty="0" smtClean="0">
                <a:solidFill>
                  <a:srgbClr val="000000"/>
                </a:solidFill>
              </a:rPr>
              <a:t> 2,5 </a:t>
            </a:r>
            <a:r>
              <a:rPr lang="en-US" dirty="0" err="1" smtClean="0">
                <a:solidFill>
                  <a:srgbClr val="000000"/>
                </a:solidFill>
              </a:rPr>
              <a:t>saatten</a:t>
            </a:r>
            <a:r>
              <a:rPr lang="en-US" dirty="0" smtClean="0">
                <a:solidFill>
                  <a:srgbClr val="000000"/>
                </a:solidFill>
              </a:rPr>
              <a:t> </a:t>
            </a:r>
            <a:r>
              <a:rPr lang="en-US" dirty="0" err="1" smtClean="0">
                <a:solidFill>
                  <a:srgbClr val="000000"/>
                </a:solidFill>
              </a:rPr>
              <a:t>fazla</a:t>
            </a:r>
            <a:r>
              <a:rPr lang="en-US" dirty="0" smtClean="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veya</a:t>
            </a:r>
            <a:r>
              <a:rPr lang="en-US" dirty="0" smtClean="0">
                <a:solidFill>
                  <a:srgbClr val="000000"/>
                </a:solidFill>
              </a:rPr>
              <a:t> </a:t>
            </a:r>
            <a:r>
              <a:rPr lang="en-US" dirty="0" err="1" smtClean="0">
                <a:solidFill>
                  <a:srgbClr val="000000"/>
                </a:solidFill>
              </a:rPr>
              <a:t>çocuğun-ergenin</a:t>
            </a:r>
            <a:r>
              <a:rPr lang="en-US" dirty="0" smtClean="0">
                <a:solidFill>
                  <a:srgbClr val="000000"/>
                </a:solidFill>
              </a:rPr>
              <a:t> </a:t>
            </a:r>
            <a:r>
              <a:rPr lang="en-US" dirty="0" err="1" smtClean="0">
                <a:solidFill>
                  <a:srgbClr val="000000"/>
                </a:solidFill>
              </a:rPr>
              <a:t>yaşına</a:t>
            </a:r>
            <a:r>
              <a:rPr lang="en-US" dirty="0" smtClean="0">
                <a:solidFill>
                  <a:srgbClr val="000000"/>
                </a:solidFill>
              </a:rPr>
              <a:t> </a:t>
            </a:r>
            <a:r>
              <a:rPr lang="en-US" dirty="0" err="1" smtClean="0">
                <a:solidFill>
                  <a:srgbClr val="000000"/>
                </a:solidFill>
              </a:rPr>
              <a:t>uygun</a:t>
            </a:r>
            <a:r>
              <a:rPr lang="en-US" dirty="0" smtClean="0">
                <a:solidFill>
                  <a:srgbClr val="000000"/>
                </a:solidFill>
              </a:rPr>
              <a:t> </a:t>
            </a:r>
            <a:r>
              <a:rPr lang="en-US" dirty="0" err="1" smtClean="0">
                <a:solidFill>
                  <a:srgbClr val="000000"/>
                </a:solidFill>
              </a:rPr>
              <a:t>olmayan</a:t>
            </a:r>
            <a:r>
              <a:rPr lang="en-US" dirty="0" smtClean="0">
                <a:solidFill>
                  <a:srgbClr val="000000"/>
                </a:solidFill>
              </a:rPr>
              <a:t> </a:t>
            </a:r>
            <a:r>
              <a:rPr lang="en-US" dirty="0" err="1" smtClean="0">
                <a:solidFill>
                  <a:srgbClr val="000000"/>
                </a:solidFill>
              </a:rPr>
              <a:t>içeriğe</a:t>
            </a:r>
            <a:r>
              <a:rPr lang="en-US" dirty="0" smtClean="0">
                <a:solidFill>
                  <a:srgbClr val="000000"/>
                </a:solidFill>
              </a:rPr>
              <a:t> </a:t>
            </a:r>
            <a:r>
              <a:rPr lang="en-US" dirty="0" err="1" smtClean="0">
                <a:solidFill>
                  <a:srgbClr val="000000"/>
                </a:solidFill>
              </a:rPr>
              <a:t>maruz</a:t>
            </a:r>
            <a:r>
              <a:rPr lang="en-US" dirty="0" smtClean="0">
                <a:solidFill>
                  <a:srgbClr val="000000"/>
                </a:solidFill>
              </a:rPr>
              <a:t> </a:t>
            </a:r>
            <a:r>
              <a:rPr lang="en-US" dirty="0" err="1" smtClean="0">
                <a:solidFill>
                  <a:srgbClr val="000000"/>
                </a:solidFill>
              </a:rPr>
              <a:t>kalması</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ekran</a:t>
            </a:r>
            <a:r>
              <a:rPr lang="en-US" dirty="0" smtClean="0">
                <a:solidFill>
                  <a:srgbClr val="000000"/>
                </a:solidFill>
              </a:rPr>
              <a:t> </a:t>
            </a:r>
            <a:r>
              <a:rPr lang="en-US" dirty="0" err="1" smtClean="0">
                <a:solidFill>
                  <a:srgbClr val="000000"/>
                </a:solidFill>
              </a:rPr>
              <a:t>kullanımıdır</a:t>
            </a:r>
            <a:r>
              <a:rPr lang="en-US" dirty="0" smtClean="0">
                <a:solidFill>
                  <a:srgbClr val="000000"/>
                </a:solidFill>
              </a:rPr>
              <a:t>. </a:t>
            </a:r>
          </a:p>
          <a:p>
            <a:r>
              <a:rPr lang="en-US" dirty="0" err="1" smtClean="0">
                <a:solidFill>
                  <a:srgbClr val="000000"/>
                </a:solidFill>
              </a:rPr>
              <a:t>Yetişkin</a:t>
            </a:r>
            <a:r>
              <a:rPr lang="en-US" dirty="0" smtClean="0">
                <a:solidFill>
                  <a:srgbClr val="000000"/>
                </a:solidFill>
              </a:rPr>
              <a:t>: </a:t>
            </a:r>
            <a:r>
              <a:rPr lang="en-US" dirty="0" err="1" smtClean="0">
                <a:solidFill>
                  <a:srgbClr val="000000"/>
                </a:solidFill>
              </a:rPr>
              <a:t>Gündelik</a:t>
            </a:r>
            <a:r>
              <a:rPr lang="en-US" dirty="0" smtClean="0">
                <a:solidFill>
                  <a:srgbClr val="000000"/>
                </a:solidFill>
              </a:rPr>
              <a:t> </a:t>
            </a:r>
            <a:r>
              <a:rPr lang="en-US" dirty="0" err="1" smtClean="0">
                <a:solidFill>
                  <a:srgbClr val="000000"/>
                </a:solidFill>
              </a:rPr>
              <a:t>yaşamını</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sorumluluklarını</a:t>
            </a:r>
            <a:r>
              <a:rPr lang="en-US" dirty="0" smtClean="0">
                <a:solidFill>
                  <a:srgbClr val="000000"/>
                </a:solidFill>
              </a:rPr>
              <a:t> </a:t>
            </a:r>
            <a:r>
              <a:rPr lang="en-US" dirty="0" err="1" smtClean="0">
                <a:solidFill>
                  <a:srgbClr val="000000"/>
                </a:solidFill>
              </a:rPr>
              <a:t>aksatacak</a:t>
            </a:r>
            <a:r>
              <a:rPr lang="en-US" dirty="0" smtClean="0">
                <a:solidFill>
                  <a:srgbClr val="000000"/>
                </a:solidFill>
              </a:rPr>
              <a:t> </a:t>
            </a:r>
            <a:r>
              <a:rPr lang="en-US" dirty="0" err="1" smtClean="0">
                <a:solidFill>
                  <a:srgbClr val="000000"/>
                </a:solidFill>
              </a:rPr>
              <a:t>şekilde</a:t>
            </a:r>
            <a:r>
              <a:rPr lang="en-US" dirty="0" smtClean="0">
                <a:solidFill>
                  <a:srgbClr val="000000"/>
                </a:solidFill>
              </a:rPr>
              <a:t> </a:t>
            </a:r>
            <a:r>
              <a:rPr lang="en-US" dirty="0" err="1" smtClean="0">
                <a:solidFill>
                  <a:srgbClr val="000000"/>
                </a:solidFill>
              </a:rPr>
              <a:t>ekran</a:t>
            </a:r>
            <a:r>
              <a:rPr lang="en-US" dirty="0" smtClean="0">
                <a:solidFill>
                  <a:srgbClr val="000000"/>
                </a:solidFill>
              </a:rPr>
              <a:t> </a:t>
            </a:r>
            <a:r>
              <a:rPr lang="en-US" dirty="0" err="1" smtClean="0">
                <a:solidFill>
                  <a:srgbClr val="000000"/>
                </a:solidFill>
              </a:rPr>
              <a:t>kullanımı</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91733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Problemli</a:t>
            </a:r>
            <a:r>
              <a:rPr lang="en-US" dirty="0" smtClean="0"/>
              <a:t> </a:t>
            </a:r>
            <a:r>
              <a:rPr lang="en-US" dirty="0" err="1" smtClean="0"/>
              <a:t>Dijital</a:t>
            </a:r>
            <a:r>
              <a:rPr lang="en-US" dirty="0" smtClean="0"/>
              <a:t> </a:t>
            </a:r>
            <a:r>
              <a:rPr lang="en-US" dirty="0" err="1" smtClean="0"/>
              <a:t>Oyun</a:t>
            </a:r>
            <a:r>
              <a:rPr lang="en-US" dirty="0" smtClean="0"/>
              <a:t> </a:t>
            </a:r>
            <a:r>
              <a:rPr lang="en-US" dirty="0" err="1" smtClean="0"/>
              <a:t>Oynama</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Çocuk-Ergen</a:t>
            </a:r>
            <a:r>
              <a:rPr lang="en-US" dirty="0" smtClean="0">
                <a:solidFill>
                  <a:srgbClr val="000000"/>
                </a:solidFill>
              </a:rPr>
              <a:t>: 2-6 </a:t>
            </a:r>
            <a:r>
              <a:rPr lang="en-US" dirty="0" err="1" smtClean="0">
                <a:solidFill>
                  <a:srgbClr val="000000"/>
                </a:solidFill>
              </a:rPr>
              <a:t>yaş</a:t>
            </a:r>
            <a:r>
              <a:rPr lang="en-US" dirty="0" smtClean="0">
                <a:solidFill>
                  <a:srgbClr val="000000"/>
                </a:solidFill>
              </a:rPr>
              <a:t> </a:t>
            </a:r>
            <a:r>
              <a:rPr lang="en-US" dirty="0" err="1" smtClean="0">
                <a:solidFill>
                  <a:srgbClr val="000000"/>
                </a:solidFill>
              </a:rPr>
              <a:t>arası</a:t>
            </a:r>
            <a:r>
              <a:rPr lang="en-US" dirty="0" smtClean="0">
                <a:solidFill>
                  <a:srgbClr val="000000"/>
                </a:solidFill>
              </a:rPr>
              <a:t> </a:t>
            </a:r>
            <a:r>
              <a:rPr lang="en-US" dirty="0" err="1" smtClean="0">
                <a:solidFill>
                  <a:srgbClr val="000000"/>
                </a:solidFill>
              </a:rPr>
              <a:t>haftada</a:t>
            </a:r>
            <a:r>
              <a:rPr lang="en-US" dirty="0" smtClean="0">
                <a:solidFill>
                  <a:srgbClr val="000000"/>
                </a:solidFill>
              </a:rPr>
              <a:t> 7, </a:t>
            </a:r>
            <a:r>
              <a:rPr lang="en-US" dirty="0" err="1" smtClean="0">
                <a:solidFill>
                  <a:srgbClr val="000000"/>
                </a:solidFill>
              </a:rPr>
              <a:t>tek</a:t>
            </a:r>
            <a:r>
              <a:rPr lang="en-US" dirty="0" smtClean="0">
                <a:solidFill>
                  <a:srgbClr val="000000"/>
                </a:solidFill>
              </a:rPr>
              <a:t> </a:t>
            </a:r>
            <a:r>
              <a:rPr lang="en-US" dirty="0" err="1" smtClean="0">
                <a:solidFill>
                  <a:srgbClr val="000000"/>
                </a:solidFill>
              </a:rPr>
              <a:t>oturumda</a:t>
            </a:r>
            <a:r>
              <a:rPr lang="en-US" dirty="0" smtClean="0">
                <a:solidFill>
                  <a:srgbClr val="000000"/>
                </a:solidFill>
              </a:rPr>
              <a:t> </a:t>
            </a:r>
            <a:r>
              <a:rPr lang="en-US" dirty="0" err="1" smtClean="0">
                <a:solidFill>
                  <a:srgbClr val="000000"/>
                </a:solidFill>
              </a:rPr>
              <a:t>ise</a:t>
            </a:r>
            <a:r>
              <a:rPr lang="en-US" dirty="0" smtClean="0">
                <a:solidFill>
                  <a:srgbClr val="000000"/>
                </a:solidFill>
              </a:rPr>
              <a:t> 1,5 </a:t>
            </a:r>
            <a:r>
              <a:rPr lang="en-US" dirty="0" err="1" smtClean="0">
                <a:solidFill>
                  <a:srgbClr val="000000"/>
                </a:solidFill>
              </a:rPr>
              <a:t>saatten</a:t>
            </a:r>
            <a:r>
              <a:rPr lang="en-US" dirty="0" smtClean="0">
                <a:solidFill>
                  <a:srgbClr val="000000"/>
                </a:solidFill>
              </a:rPr>
              <a:t> </a:t>
            </a:r>
            <a:r>
              <a:rPr lang="en-US" dirty="0" err="1" smtClean="0">
                <a:solidFill>
                  <a:srgbClr val="000000"/>
                </a:solidFill>
              </a:rPr>
              <a:t>fazla</a:t>
            </a:r>
            <a:r>
              <a:rPr lang="en-US" dirty="0" smtClean="0">
                <a:solidFill>
                  <a:srgbClr val="000000"/>
                </a:solidFill>
              </a:rPr>
              <a:t> </a:t>
            </a:r>
            <a:r>
              <a:rPr lang="en-US" dirty="0" err="1" smtClean="0">
                <a:solidFill>
                  <a:srgbClr val="000000"/>
                </a:solidFill>
              </a:rPr>
              <a:t>kullanım</a:t>
            </a:r>
            <a:r>
              <a:rPr lang="en-US" dirty="0" smtClean="0">
                <a:solidFill>
                  <a:srgbClr val="000000"/>
                </a:solidFill>
              </a:rPr>
              <a:t>, 6-12 </a:t>
            </a:r>
            <a:r>
              <a:rPr lang="en-US" dirty="0" err="1" smtClean="0">
                <a:solidFill>
                  <a:srgbClr val="000000"/>
                </a:solidFill>
              </a:rPr>
              <a:t>yaş</a:t>
            </a:r>
            <a:r>
              <a:rPr lang="en-US" dirty="0" smtClean="0">
                <a:solidFill>
                  <a:srgbClr val="000000"/>
                </a:solidFill>
              </a:rPr>
              <a:t> </a:t>
            </a:r>
            <a:r>
              <a:rPr lang="en-US" dirty="0" err="1" smtClean="0">
                <a:solidFill>
                  <a:srgbClr val="000000"/>
                </a:solidFill>
              </a:rPr>
              <a:t>arası</a:t>
            </a:r>
            <a:r>
              <a:rPr lang="en-US" dirty="0" smtClean="0">
                <a:solidFill>
                  <a:srgbClr val="000000"/>
                </a:solidFill>
              </a:rPr>
              <a:t> </a:t>
            </a:r>
            <a:r>
              <a:rPr lang="en-US" dirty="0" err="1" smtClean="0">
                <a:solidFill>
                  <a:srgbClr val="000000"/>
                </a:solidFill>
              </a:rPr>
              <a:t>haftada</a:t>
            </a:r>
            <a:r>
              <a:rPr lang="en-US" dirty="0" smtClean="0">
                <a:solidFill>
                  <a:srgbClr val="000000"/>
                </a:solidFill>
              </a:rPr>
              <a:t> 11, </a:t>
            </a:r>
            <a:r>
              <a:rPr lang="en-US" dirty="0" err="1" smtClean="0">
                <a:solidFill>
                  <a:srgbClr val="000000"/>
                </a:solidFill>
              </a:rPr>
              <a:t>tek</a:t>
            </a:r>
            <a:r>
              <a:rPr lang="en-US" dirty="0" smtClean="0">
                <a:solidFill>
                  <a:srgbClr val="000000"/>
                </a:solidFill>
              </a:rPr>
              <a:t> </a:t>
            </a:r>
            <a:r>
              <a:rPr lang="en-US" dirty="0" err="1" smtClean="0">
                <a:solidFill>
                  <a:srgbClr val="000000"/>
                </a:solidFill>
              </a:rPr>
              <a:t>oturumda</a:t>
            </a:r>
            <a:r>
              <a:rPr lang="en-US" dirty="0" smtClean="0">
                <a:solidFill>
                  <a:srgbClr val="000000"/>
                </a:solidFill>
              </a:rPr>
              <a:t> </a:t>
            </a:r>
            <a:r>
              <a:rPr lang="en-US" dirty="0" err="1" smtClean="0">
                <a:solidFill>
                  <a:srgbClr val="000000"/>
                </a:solidFill>
              </a:rPr>
              <a:t>ise</a:t>
            </a:r>
            <a:r>
              <a:rPr lang="en-US" dirty="0" smtClean="0">
                <a:solidFill>
                  <a:srgbClr val="000000"/>
                </a:solidFill>
              </a:rPr>
              <a:t> 2,5 </a:t>
            </a:r>
            <a:r>
              <a:rPr lang="en-US" dirty="0" err="1" smtClean="0">
                <a:solidFill>
                  <a:srgbClr val="000000"/>
                </a:solidFill>
              </a:rPr>
              <a:t>saatten</a:t>
            </a:r>
            <a:r>
              <a:rPr lang="en-US" dirty="0" smtClean="0">
                <a:solidFill>
                  <a:srgbClr val="000000"/>
                </a:solidFill>
              </a:rPr>
              <a:t> </a:t>
            </a:r>
            <a:r>
              <a:rPr lang="en-US" dirty="0" err="1" smtClean="0">
                <a:solidFill>
                  <a:srgbClr val="000000"/>
                </a:solidFill>
              </a:rPr>
              <a:t>fazla</a:t>
            </a:r>
            <a:r>
              <a:rPr lang="en-US" dirty="0" smtClean="0">
                <a:solidFill>
                  <a:srgbClr val="000000"/>
                </a:solidFill>
              </a:rPr>
              <a:t> kullanım,12-18 </a:t>
            </a:r>
            <a:r>
              <a:rPr lang="en-US" dirty="0" err="1" smtClean="0">
                <a:solidFill>
                  <a:srgbClr val="000000"/>
                </a:solidFill>
              </a:rPr>
              <a:t>yaş</a:t>
            </a:r>
            <a:r>
              <a:rPr lang="en-US" dirty="0" smtClean="0">
                <a:solidFill>
                  <a:srgbClr val="000000"/>
                </a:solidFill>
              </a:rPr>
              <a:t> </a:t>
            </a:r>
            <a:r>
              <a:rPr lang="en-US" dirty="0" err="1" smtClean="0">
                <a:solidFill>
                  <a:srgbClr val="000000"/>
                </a:solidFill>
              </a:rPr>
              <a:t>arası</a:t>
            </a:r>
            <a:r>
              <a:rPr lang="en-US" dirty="0" smtClean="0">
                <a:solidFill>
                  <a:srgbClr val="000000"/>
                </a:solidFill>
              </a:rPr>
              <a:t> </a:t>
            </a:r>
            <a:r>
              <a:rPr lang="en-US" dirty="0" err="1" smtClean="0">
                <a:solidFill>
                  <a:srgbClr val="000000"/>
                </a:solidFill>
              </a:rPr>
              <a:t>günde</a:t>
            </a:r>
            <a:r>
              <a:rPr lang="en-US" dirty="0" smtClean="0">
                <a:solidFill>
                  <a:srgbClr val="000000"/>
                </a:solidFill>
              </a:rPr>
              <a:t> 2,5 </a:t>
            </a:r>
            <a:r>
              <a:rPr lang="en-US" dirty="0" err="1" smtClean="0">
                <a:solidFill>
                  <a:srgbClr val="000000"/>
                </a:solidFill>
              </a:rPr>
              <a:t>saatten</a:t>
            </a:r>
            <a:r>
              <a:rPr lang="en-US" dirty="0" smtClean="0">
                <a:solidFill>
                  <a:srgbClr val="000000"/>
                </a:solidFill>
              </a:rPr>
              <a:t> </a:t>
            </a:r>
            <a:r>
              <a:rPr lang="en-US" dirty="0" err="1" smtClean="0">
                <a:solidFill>
                  <a:srgbClr val="000000"/>
                </a:solidFill>
              </a:rPr>
              <a:t>fazla</a:t>
            </a:r>
            <a:r>
              <a:rPr lang="en-US" dirty="0" smtClean="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veya</a:t>
            </a:r>
            <a:r>
              <a:rPr lang="en-US" dirty="0" smtClean="0">
                <a:solidFill>
                  <a:srgbClr val="000000"/>
                </a:solidFill>
              </a:rPr>
              <a:t> </a:t>
            </a:r>
            <a:r>
              <a:rPr lang="en-US" dirty="0" err="1" smtClean="0">
                <a:solidFill>
                  <a:srgbClr val="000000"/>
                </a:solidFill>
              </a:rPr>
              <a:t>yaşına</a:t>
            </a:r>
            <a:r>
              <a:rPr lang="en-US" dirty="0" smtClean="0">
                <a:solidFill>
                  <a:srgbClr val="000000"/>
                </a:solidFill>
              </a:rPr>
              <a:t> </a:t>
            </a:r>
            <a:r>
              <a:rPr lang="en-US" dirty="0" err="1" smtClean="0">
                <a:solidFill>
                  <a:srgbClr val="000000"/>
                </a:solidFill>
              </a:rPr>
              <a:t>uygun</a:t>
            </a:r>
            <a:r>
              <a:rPr lang="en-US" dirty="0" smtClean="0">
                <a:solidFill>
                  <a:srgbClr val="000000"/>
                </a:solidFill>
              </a:rPr>
              <a:t> </a:t>
            </a:r>
            <a:r>
              <a:rPr lang="en-US" dirty="0" err="1" smtClean="0">
                <a:solidFill>
                  <a:srgbClr val="000000"/>
                </a:solidFill>
              </a:rPr>
              <a:t>olmayan</a:t>
            </a:r>
            <a:r>
              <a:rPr lang="en-US" dirty="0" smtClean="0">
                <a:solidFill>
                  <a:srgbClr val="000000"/>
                </a:solidFill>
              </a:rPr>
              <a:t> </a:t>
            </a:r>
            <a:r>
              <a:rPr lang="en-US" dirty="0" err="1" smtClean="0">
                <a:solidFill>
                  <a:srgbClr val="000000"/>
                </a:solidFill>
              </a:rPr>
              <a:t>içerikte</a:t>
            </a:r>
            <a:r>
              <a:rPr lang="en-US" dirty="0" smtClean="0">
                <a:solidFill>
                  <a:srgbClr val="000000"/>
                </a:solidFill>
              </a:rPr>
              <a:t> </a:t>
            </a:r>
            <a:r>
              <a:rPr lang="en-US" dirty="0" err="1" smtClean="0">
                <a:solidFill>
                  <a:srgbClr val="000000"/>
                </a:solidFill>
              </a:rPr>
              <a:t>oyun</a:t>
            </a:r>
            <a:r>
              <a:rPr lang="en-US" dirty="0" smtClean="0">
                <a:solidFill>
                  <a:srgbClr val="000000"/>
                </a:solidFill>
              </a:rPr>
              <a:t> </a:t>
            </a:r>
            <a:r>
              <a:rPr lang="en-US" dirty="0" err="1" smtClean="0">
                <a:solidFill>
                  <a:srgbClr val="000000"/>
                </a:solidFill>
              </a:rPr>
              <a:t>oynama</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 </a:t>
            </a:r>
          </a:p>
          <a:p>
            <a:r>
              <a:rPr lang="en-US" dirty="0" err="1" smtClean="0">
                <a:solidFill>
                  <a:srgbClr val="000000"/>
                </a:solidFill>
              </a:rPr>
              <a:t>Yetişkin</a:t>
            </a:r>
            <a:r>
              <a:rPr lang="en-US" dirty="0" smtClean="0">
                <a:solidFill>
                  <a:srgbClr val="000000"/>
                </a:solidFill>
              </a:rPr>
              <a:t>: </a:t>
            </a:r>
            <a:r>
              <a:rPr lang="en-US" dirty="0" err="1" smtClean="0">
                <a:solidFill>
                  <a:srgbClr val="000000"/>
                </a:solidFill>
              </a:rPr>
              <a:t>Gündelik</a:t>
            </a:r>
            <a:r>
              <a:rPr lang="en-US" dirty="0" smtClean="0">
                <a:solidFill>
                  <a:srgbClr val="000000"/>
                </a:solidFill>
              </a:rPr>
              <a:t> </a:t>
            </a:r>
            <a:r>
              <a:rPr lang="en-US" dirty="0" err="1" smtClean="0">
                <a:solidFill>
                  <a:srgbClr val="000000"/>
                </a:solidFill>
              </a:rPr>
              <a:t>yaşamını</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sorumluluklarını</a:t>
            </a:r>
            <a:r>
              <a:rPr lang="en-US" dirty="0" smtClean="0">
                <a:solidFill>
                  <a:srgbClr val="000000"/>
                </a:solidFill>
              </a:rPr>
              <a:t> </a:t>
            </a:r>
            <a:r>
              <a:rPr lang="en-US" dirty="0" err="1" smtClean="0">
                <a:solidFill>
                  <a:srgbClr val="000000"/>
                </a:solidFill>
              </a:rPr>
              <a:t>aksatacak</a:t>
            </a:r>
            <a:r>
              <a:rPr lang="en-US" dirty="0" smtClean="0">
                <a:solidFill>
                  <a:srgbClr val="000000"/>
                </a:solidFill>
              </a:rPr>
              <a:t> </a:t>
            </a:r>
            <a:r>
              <a:rPr lang="en-US" dirty="0" err="1" smtClean="0">
                <a:solidFill>
                  <a:srgbClr val="000000"/>
                </a:solidFill>
              </a:rPr>
              <a:t>şekilde</a:t>
            </a:r>
            <a:r>
              <a:rPr lang="en-US" dirty="0" smtClean="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50551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Problemli</a:t>
            </a:r>
            <a:r>
              <a:rPr lang="en-US" dirty="0" smtClean="0"/>
              <a:t> Mobil </a:t>
            </a:r>
            <a:r>
              <a:rPr lang="en-US" dirty="0" err="1" smtClean="0"/>
              <a:t>Cihazlar</a:t>
            </a:r>
            <a:r>
              <a:rPr lang="en-US" dirty="0" smtClean="0"/>
              <a:t> </a:t>
            </a:r>
            <a:r>
              <a:rPr lang="en-US" dirty="0" err="1" smtClean="0"/>
              <a:t>Kullanımı</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Çocuk-Ergen-Yetişkin</a:t>
            </a:r>
            <a:r>
              <a:rPr lang="en-US" dirty="0" smtClean="0">
                <a:solidFill>
                  <a:srgbClr val="000000"/>
                </a:solidFill>
              </a:rPr>
              <a:t>: Mobil </a:t>
            </a:r>
            <a:r>
              <a:rPr lang="en-US" dirty="0" err="1" smtClean="0">
                <a:solidFill>
                  <a:srgbClr val="000000"/>
                </a:solidFill>
              </a:rPr>
              <a:t>cihazlar</a:t>
            </a:r>
            <a:r>
              <a:rPr lang="en-US" dirty="0" smtClean="0">
                <a:solidFill>
                  <a:srgbClr val="000000"/>
                </a:solidFill>
              </a:rPr>
              <a:t> </a:t>
            </a:r>
            <a:r>
              <a:rPr lang="en-US" dirty="0" err="1" smtClean="0">
                <a:solidFill>
                  <a:srgbClr val="000000"/>
                </a:solidFill>
              </a:rPr>
              <a:t>için</a:t>
            </a:r>
            <a:r>
              <a:rPr lang="en-US" dirty="0" smtClean="0">
                <a:solidFill>
                  <a:srgbClr val="000000"/>
                </a:solidFill>
              </a:rPr>
              <a:t> 9, </a:t>
            </a:r>
            <a:r>
              <a:rPr lang="en-US" dirty="0" err="1" smtClean="0">
                <a:solidFill>
                  <a:srgbClr val="000000"/>
                </a:solidFill>
              </a:rPr>
              <a:t>cep</a:t>
            </a:r>
            <a:r>
              <a:rPr lang="en-US" dirty="0" smtClean="0">
                <a:solidFill>
                  <a:srgbClr val="000000"/>
                </a:solidFill>
              </a:rPr>
              <a:t> </a:t>
            </a:r>
            <a:r>
              <a:rPr lang="en-US" dirty="0" err="1" smtClean="0">
                <a:solidFill>
                  <a:srgbClr val="000000"/>
                </a:solidFill>
              </a:rPr>
              <a:t>telefonları</a:t>
            </a:r>
            <a:r>
              <a:rPr lang="en-US" dirty="0" smtClean="0">
                <a:solidFill>
                  <a:srgbClr val="000000"/>
                </a:solidFill>
              </a:rPr>
              <a:t> </a:t>
            </a:r>
            <a:r>
              <a:rPr lang="en-US" dirty="0" err="1" smtClean="0">
                <a:solidFill>
                  <a:srgbClr val="000000"/>
                </a:solidFill>
              </a:rPr>
              <a:t>için</a:t>
            </a:r>
            <a:r>
              <a:rPr lang="en-US" dirty="0" smtClean="0">
                <a:solidFill>
                  <a:srgbClr val="000000"/>
                </a:solidFill>
              </a:rPr>
              <a:t> 13 </a:t>
            </a:r>
            <a:r>
              <a:rPr lang="en-US" dirty="0" err="1" smtClean="0">
                <a:solidFill>
                  <a:srgbClr val="000000"/>
                </a:solidFill>
              </a:rPr>
              <a:t>yaşından</a:t>
            </a:r>
            <a:r>
              <a:rPr lang="en-US" dirty="0" smtClean="0">
                <a:solidFill>
                  <a:srgbClr val="000000"/>
                </a:solidFill>
              </a:rPr>
              <a:t> </a:t>
            </a:r>
            <a:r>
              <a:rPr lang="en-US" dirty="0" err="1" smtClean="0">
                <a:solidFill>
                  <a:srgbClr val="000000"/>
                </a:solidFill>
              </a:rPr>
              <a:t>sonraki</a:t>
            </a:r>
            <a:r>
              <a:rPr lang="en-US" dirty="0" smtClean="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fiziksel</a:t>
            </a: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psikolojik</a:t>
            </a:r>
            <a:r>
              <a:rPr lang="en-US" dirty="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zihinsel</a:t>
            </a:r>
            <a:r>
              <a:rPr lang="en-US" dirty="0" smtClean="0">
                <a:solidFill>
                  <a:srgbClr val="000000"/>
                </a:solidFill>
              </a:rPr>
              <a:t> </a:t>
            </a:r>
            <a:r>
              <a:rPr lang="en-US" dirty="0" err="1" smtClean="0">
                <a:solidFill>
                  <a:srgbClr val="000000"/>
                </a:solidFill>
              </a:rPr>
              <a:t>gelişimi</a:t>
            </a:r>
            <a:r>
              <a:rPr lang="en-US" dirty="0" smtClean="0">
                <a:solidFill>
                  <a:srgbClr val="000000"/>
                </a:solidFill>
              </a:rPr>
              <a:t> </a:t>
            </a:r>
            <a:r>
              <a:rPr lang="en-US" dirty="0" err="1" smtClean="0">
                <a:solidFill>
                  <a:srgbClr val="000000"/>
                </a:solidFill>
              </a:rPr>
              <a:t>olumsuz</a:t>
            </a:r>
            <a:r>
              <a:rPr lang="en-US" dirty="0" smtClean="0">
                <a:solidFill>
                  <a:srgbClr val="000000"/>
                </a:solidFill>
              </a:rPr>
              <a:t> </a:t>
            </a:r>
            <a:r>
              <a:rPr lang="en-US" dirty="0" err="1" smtClean="0">
                <a:solidFill>
                  <a:srgbClr val="000000"/>
                </a:solidFill>
              </a:rPr>
              <a:t>etkiliyorsa</a:t>
            </a:r>
            <a:r>
              <a:rPr lang="en-US" dirty="0" smtClean="0">
                <a:solidFill>
                  <a:srgbClr val="000000"/>
                </a:solidFill>
              </a:rPr>
              <a:t> </a:t>
            </a:r>
            <a:r>
              <a:rPr lang="en-US" dirty="0" err="1" smtClean="0">
                <a:solidFill>
                  <a:srgbClr val="000000"/>
                </a:solidFill>
              </a:rPr>
              <a:t>buna</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mobil</a:t>
            </a:r>
            <a:r>
              <a:rPr lang="en-US" dirty="0" smtClean="0">
                <a:solidFill>
                  <a:srgbClr val="000000"/>
                </a:solidFill>
              </a:rPr>
              <a:t> </a:t>
            </a:r>
            <a:r>
              <a:rPr lang="en-US" dirty="0" err="1" smtClean="0">
                <a:solidFill>
                  <a:srgbClr val="000000"/>
                </a:solidFill>
              </a:rPr>
              <a:t>kullanımı</a:t>
            </a:r>
            <a:r>
              <a:rPr lang="en-US" dirty="0" smtClean="0">
                <a:solidFill>
                  <a:srgbClr val="000000"/>
                </a:solidFill>
              </a:rPr>
              <a:t> </a:t>
            </a:r>
            <a:r>
              <a:rPr lang="en-US" dirty="0" err="1" smtClean="0">
                <a:solidFill>
                  <a:srgbClr val="000000"/>
                </a:solidFill>
              </a:rPr>
              <a:t>denir</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55300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Bağımlılığın Karakteristik Özellikleri</a:t>
            </a:r>
          </a:p>
        </p:txBody>
      </p:sp>
      <p:sp>
        <p:nvSpPr>
          <p:cNvPr id="2" name="TextBox 1"/>
          <p:cNvSpPr txBox="1"/>
          <p:nvPr/>
        </p:nvSpPr>
        <p:spPr>
          <a:xfrm>
            <a:off x="177021" y="1340768"/>
            <a:ext cx="8787593" cy="3016210"/>
          </a:xfrm>
          <a:prstGeom prst="rect">
            <a:avLst/>
          </a:prstGeom>
          <a:noFill/>
        </p:spPr>
        <p:txBody>
          <a:bodyPr wrap="square" rtlCol="0">
            <a:spAutoFit/>
          </a:bodyPr>
          <a:lstStyle/>
          <a:p>
            <a:pPr>
              <a:spcBef>
                <a:spcPts val="1000"/>
              </a:spcBef>
              <a:spcAft>
                <a:spcPts val="1000"/>
              </a:spcAft>
            </a:pPr>
            <a:r>
              <a:rPr lang="tr-TR" sz="2800" b="1" i="1" dirty="0">
                <a:solidFill>
                  <a:srgbClr val="000000"/>
                </a:solidFill>
                <a:latin typeface="+mn-lt"/>
              </a:rPr>
              <a:t>Bağımlılık kroniktir</a:t>
            </a:r>
            <a:r>
              <a:rPr lang="tr-TR" sz="2800" b="1" i="1" dirty="0" smtClean="0">
                <a:solidFill>
                  <a:srgbClr val="000000"/>
                </a:solidFill>
                <a:latin typeface="+mn-lt"/>
              </a:rPr>
              <a:t>.</a:t>
            </a:r>
            <a:endParaRPr lang="tr-TR" sz="2800" b="1" dirty="0">
              <a:solidFill>
                <a:srgbClr val="000000"/>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Bağımlılık akut bir hastalık değildir. </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Ömür boyu devam etme özelliğine sahiptir.</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Her kronik hastalık gibi tedavi edilemez, sadece yönetilir.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3821452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Problemli</a:t>
            </a:r>
            <a:r>
              <a:rPr lang="en-US" dirty="0" smtClean="0"/>
              <a:t> </a:t>
            </a:r>
            <a:r>
              <a:rPr lang="en-US" dirty="0" err="1" smtClean="0"/>
              <a:t>Sosyal</a:t>
            </a:r>
            <a:r>
              <a:rPr lang="en-US" dirty="0" smtClean="0"/>
              <a:t> </a:t>
            </a:r>
            <a:r>
              <a:rPr lang="en-US" dirty="0" err="1" smtClean="0"/>
              <a:t>Medya</a:t>
            </a:r>
            <a:r>
              <a:rPr lang="en-US" dirty="0" smtClean="0"/>
              <a:t> </a:t>
            </a:r>
            <a:r>
              <a:rPr lang="en-US" dirty="0" err="1" smtClean="0"/>
              <a:t>Kullanımı</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Ergen-Yetişkin</a:t>
            </a:r>
            <a:r>
              <a:rPr lang="en-US" dirty="0" smtClean="0">
                <a:solidFill>
                  <a:srgbClr val="000000"/>
                </a:solidFill>
              </a:rPr>
              <a:t>: </a:t>
            </a:r>
            <a:r>
              <a:rPr lang="en-US" dirty="0" err="1" smtClean="0">
                <a:solidFill>
                  <a:srgbClr val="000000"/>
                </a:solidFill>
              </a:rPr>
              <a:t>Gerçek</a:t>
            </a:r>
            <a:r>
              <a:rPr lang="en-US" dirty="0" smtClean="0">
                <a:solidFill>
                  <a:srgbClr val="000000"/>
                </a:solidFill>
              </a:rPr>
              <a:t> </a:t>
            </a:r>
            <a:r>
              <a:rPr lang="en-US" dirty="0" err="1" smtClean="0">
                <a:solidFill>
                  <a:srgbClr val="000000"/>
                </a:solidFill>
              </a:rPr>
              <a:t>hayatının</a:t>
            </a:r>
            <a:r>
              <a:rPr lang="en-US" dirty="0" smtClean="0">
                <a:solidFill>
                  <a:srgbClr val="000000"/>
                </a:solidFill>
              </a:rPr>
              <a:t> </a:t>
            </a:r>
            <a:r>
              <a:rPr lang="en-US" dirty="0" err="1" smtClean="0">
                <a:solidFill>
                  <a:srgbClr val="000000"/>
                </a:solidFill>
              </a:rPr>
              <a:t>önüne</a:t>
            </a:r>
            <a:r>
              <a:rPr lang="en-US" dirty="0" smtClean="0">
                <a:solidFill>
                  <a:srgbClr val="000000"/>
                </a:solidFill>
              </a:rPr>
              <a:t> </a:t>
            </a:r>
            <a:r>
              <a:rPr lang="en-US" dirty="0" err="1" smtClean="0">
                <a:solidFill>
                  <a:srgbClr val="000000"/>
                </a:solidFill>
              </a:rPr>
              <a:t>geçecek</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günlük</a:t>
            </a:r>
            <a:r>
              <a:rPr lang="en-US" dirty="0" smtClean="0">
                <a:solidFill>
                  <a:srgbClr val="000000"/>
                </a:solidFill>
              </a:rPr>
              <a:t> </a:t>
            </a:r>
            <a:r>
              <a:rPr lang="en-US" dirty="0" err="1" smtClean="0">
                <a:solidFill>
                  <a:srgbClr val="000000"/>
                </a:solidFill>
              </a:rPr>
              <a:t>hayatını</a:t>
            </a:r>
            <a:r>
              <a:rPr lang="en-US" dirty="0" smtClean="0">
                <a:solidFill>
                  <a:srgbClr val="000000"/>
                </a:solidFill>
              </a:rPr>
              <a:t> </a:t>
            </a:r>
            <a:r>
              <a:rPr lang="en-US" dirty="0" err="1" smtClean="0">
                <a:solidFill>
                  <a:srgbClr val="000000"/>
                </a:solidFill>
              </a:rPr>
              <a:t>aksatacak</a:t>
            </a:r>
            <a:r>
              <a:rPr lang="en-US" dirty="0" smtClean="0">
                <a:solidFill>
                  <a:srgbClr val="000000"/>
                </a:solidFill>
              </a:rPr>
              <a:t> </a:t>
            </a:r>
            <a:r>
              <a:rPr lang="en-US" dirty="0" err="1" smtClean="0">
                <a:solidFill>
                  <a:srgbClr val="000000"/>
                </a:solidFill>
              </a:rPr>
              <a:t>şekilde</a:t>
            </a: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medya</a:t>
            </a:r>
            <a:r>
              <a:rPr lang="en-US" dirty="0" smtClean="0">
                <a:solidFill>
                  <a:srgbClr val="000000"/>
                </a:solidFill>
              </a:rPr>
              <a:t> </a:t>
            </a:r>
            <a:r>
              <a:rPr lang="en-US" dirty="0" err="1" smtClean="0">
                <a:solidFill>
                  <a:srgbClr val="000000"/>
                </a:solidFill>
              </a:rPr>
              <a:t>kullanma</a:t>
            </a:r>
            <a:r>
              <a:rPr lang="en-US" dirty="0" smtClean="0">
                <a:solidFill>
                  <a:srgbClr val="000000"/>
                </a:solidFill>
              </a:rPr>
              <a:t>, </a:t>
            </a:r>
            <a:r>
              <a:rPr lang="en-US" dirty="0" err="1" smtClean="0">
                <a:solidFill>
                  <a:srgbClr val="000000"/>
                </a:solidFill>
              </a:rPr>
              <a:t>gerçek</a:t>
            </a:r>
            <a:r>
              <a:rPr lang="en-US" dirty="0" smtClean="0">
                <a:solidFill>
                  <a:srgbClr val="000000"/>
                </a:solidFill>
              </a:rPr>
              <a:t> </a:t>
            </a:r>
            <a:r>
              <a:rPr lang="en-US" dirty="0" err="1" smtClean="0">
                <a:solidFill>
                  <a:srgbClr val="000000"/>
                </a:solidFill>
              </a:rPr>
              <a:t>ihtiyaçlarını</a:t>
            </a: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medya</a:t>
            </a:r>
            <a:r>
              <a:rPr lang="en-US" dirty="0" smtClean="0">
                <a:solidFill>
                  <a:srgbClr val="000000"/>
                </a:solidFill>
              </a:rPr>
              <a:t> </a:t>
            </a:r>
            <a:r>
              <a:rPr lang="en-US" dirty="0" err="1" smtClean="0">
                <a:solidFill>
                  <a:srgbClr val="000000"/>
                </a:solidFill>
              </a:rPr>
              <a:t>üzerinden</a:t>
            </a:r>
            <a:r>
              <a:rPr lang="en-US" dirty="0" smtClean="0">
                <a:solidFill>
                  <a:srgbClr val="000000"/>
                </a:solidFill>
              </a:rPr>
              <a:t> </a:t>
            </a:r>
            <a:r>
              <a:rPr lang="en-US" dirty="0" err="1" smtClean="0">
                <a:solidFill>
                  <a:srgbClr val="000000"/>
                </a:solidFill>
              </a:rPr>
              <a:t>karşılamaya</a:t>
            </a:r>
            <a:r>
              <a:rPr lang="en-US" dirty="0" smtClean="0">
                <a:solidFill>
                  <a:srgbClr val="000000"/>
                </a:solidFill>
              </a:rPr>
              <a:t> </a:t>
            </a:r>
            <a:r>
              <a:rPr lang="en-US" dirty="0" err="1" smtClean="0">
                <a:solidFill>
                  <a:srgbClr val="000000"/>
                </a:solidFill>
              </a:rPr>
              <a:t>çalışma</a:t>
            </a:r>
            <a:r>
              <a:rPr lang="en-US" dirty="0" smtClean="0">
                <a:solidFill>
                  <a:srgbClr val="000000"/>
                </a:solidFill>
              </a:rPr>
              <a:t> </a:t>
            </a:r>
            <a:r>
              <a:rPr lang="en-US" dirty="0" err="1" smtClean="0">
                <a:solidFill>
                  <a:srgbClr val="000000"/>
                </a:solidFill>
              </a:rPr>
              <a:t>ya</a:t>
            </a:r>
            <a:r>
              <a:rPr lang="en-US" dirty="0" smtClean="0">
                <a:solidFill>
                  <a:srgbClr val="000000"/>
                </a:solidFill>
              </a:rPr>
              <a:t> da </a:t>
            </a:r>
            <a:r>
              <a:rPr lang="en-US" dirty="0" err="1" smtClean="0">
                <a:solidFill>
                  <a:srgbClr val="000000"/>
                </a:solidFill>
              </a:rPr>
              <a:t>gerçek</a:t>
            </a:r>
            <a:r>
              <a:rPr lang="en-US" dirty="0" smtClean="0">
                <a:solidFill>
                  <a:srgbClr val="000000"/>
                </a:solidFill>
              </a:rPr>
              <a:t> </a:t>
            </a:r>
            <a:r>
              <a:rPr lang="en-US" dirty="0" err="1" smtClean="0">
                <a:solidFill>
                  <a:srgbClr val="000000"/>
                </a:solidFill>
              </a:rPr>
              <a:t>kimliğini</a:t>
            </a:r>
            <a:r>
              <a:rPr lang="en-US" dirty="0" smtClean="0">
                <a:solidFill>
                  <a:srgbClr val="000000"/>
                </a:solidFill>
              </a:rPr>
              <a:t> </a:t>
            </a:r>
            <a:r>
              <a:rPr lang="en-US" dirty="0" err="1" smtClean="0">
                <a:solidFill>
                  <a:srgbClr val="000000"/>
                </a:solidFill>
              </a:rPr>
              <a:t>sanal</a:t>
            </a:r>
            <a:r>
              <a:rPr lang="en-US" dirty="0" smtClean="0">
                <a:solidFill>
                  <a:srgbClr val="000000"/>
                </a:solidFill>
              </a:rPr>
              <a:t> </a:t>
            </a:r>
            <a:r>
              <a:rPr lang="en-US" dirty="0" err="1" smtClean="0">
                <a:solidFill>
                  <a:srgbClr val="000000"/>
                </a:solidFill>
              </a:rPr>
              <a:t>kimliğinin</a:t>
            </a:r>
            <a:r>
              <a:rPr lang="en-US" dirty="0" smtClean="0">
                <a:solidFill>
                  <a:srgbClr val="000000"/>
                </a:solidFill>
              </a:rPr>
              <a:t> </a:t>
            </a:r>
            <a:r>
              <a:rPr lang="en-US" dirty="0" err="1" smtClean="0">
                <a:solidFill>
                  <a:srgbClr val="000000"/>
                </a:solidFill>
              </a:rPr>
              <a:t>arkasında</a:t>
            </a:r>
            <a:r>
              <a:rPr lang="en-US" dirty="0" smtClean="0">
                <a:solidFill>
                  <a:srgbClr val="000000"/>
                </a:solidFill>
              </a:rPr>
              <a:t> </a:t>
            </a:r>
            <a:r>
              <a:rPr lang="en-US" dirty="0" err="1" smtClean="0">
                <a:solidFill>
                  <a:srgbClr val="000000"/>
                </a:solidFill>
              </a:rPr>
              <a:t>kalacak</a:t>
            </a:r>
            <a:r>
              <a:rPr lang="en-US" dirty="0" smtClean="0">
                <a:solidFill>
                  <a:srgbClr val="000000"/>
                </a:solidFill>
              </a:rPr>
              <a:t> </a:t>
            </a:r>
            <a:r>
              <a:rPr lang="en-US" dirty="0" err="1" smtClean="0">
                <a:solidFill>
                  <a:srgbClr val="000000"/>
                </a:solidFill>
              </a:rPr>
              <a:t>şekilde</a:t>
            </a:r>
            <a:r>
              <a:rPr lang="en-US" dirty="0" smtClean="0">
                <a:solidFill>
                  <a:srgbClr val="000000"/>
                </a:solidFill>
              </a:rPr>
              <a:t> </a:t>
            </a:r>
            <a:r>
              <a:rPr lang="en-US" dirty="0" err="1" smtClean="0">
                <a:solidFill>
                  <a:srgbClr val="000000"/>
                </a:solidFill>
              </a:rPr>
              <a:t>sosyal</a:t>
            </a:r>
            <a:r>
              <a:rPr lang="en-US" dirty="0" smtClean="0">
                <a:solidFill>
                  <a:srgbClr val="000000"/>
                </a:solidFill>
              </a:rPr>
              <a:t> </a:t>
            </a:r>
            <a:r>
              <a:rPr lang="en-US" dirty="0" err="1" smtClean="0">
                <a:solidFill>
                  <a:srgbClr val="000000"/>
                </a:solidFill>
              </a:rPr>
              <a:t>medyayı</a:t>
            </a:r>
            <a:r>
              <a:rPr lang="en-US" dirty="0" smtClean="0">
                <a:solidFill>
                  <a:srgbClr val="000000"/>
                </a:solidFill>
              </a:rPr>
              <a:t> </a:t>
            </a:r>
            <a:r>
              <a:rPr lang="en-US" dirty="0" err="1" smtClean="0">
                <a:solidFill>
                  <a:srgbClr val="000000"/>
                </a:solidFill>
              </a:rPr>
              <a:t>kullanma</a:t>
            </a:r>
            <a:r>
              <a:rPr lang="en-US" dirty="0" smtClean="0">
                <a:solidFill>
                  <a:srgbClr val="000000"/>
                </a:solidFill>
              </a:rPr>
              <a:t> </a:t>
            </a:r>
            <a:r>
              <a:rPr lang="en-US" dirty="0" err="1" smtClean="0">
                <a:solidFill>
                  <a:srgbClr val="000000"/>
                </a:solidFill>
              </a:rPr>
              <a:t>veya</a:t>
            </a:r>
            <a:r>
              <a:rPr lang="en-US" dirty="0" smtClean="0">
                <a:solidFill>
                  <a:srgbClr val="000000"/>
                </a:solidFill>
              </a:rPr>
              <a:t> </a:t>
            </a:r>
            <a:r>
              <a:rPr lang="en-US" dirty="0" err="1" smtClean="0">
                <a:solidFill>
                  <a:srgbClr val="000000"/>
                </a:solidFill>
              </a:rPr>
              <a:t>aşırı</a:t>
            </a:r>
            <a:r>
              <a:rPr lang="en-US" dirty="0" smtClean="0">
                <a:solidFill>
                  <a:srgbClr val="000000"/>
                </a:solidFill>
              </a:rPr>
              <a:t> </a:t>
            </a:r>
            <a:r>
              <a:rPr lang="en-US" dirty="0" err="1" smtClean="0">
                <a:solidFill>
                  <a:srgbClr val="000000"/>
                </a:solidFill>
              </a:rPr>
              <a:t>zaman</a:t>
            </a:r>
            <a:r>
              <a:rPr lang="en-US" dirty="0" smtClean="0">
                <a:solidFill>
                  <a:srgbClr val="000000"/>
                </a:solidFill>
              </a:rPr>
              <a:t> </a:t>
            </a:r>
            <a:r>
              <a:rPr lang="en-US" dirty="0" err="1" smtClean="0">
                <a:solidFill>
                  <a:srgbClr val="000000"/>
                </a:solidFill>
              </a:rPr>
              <a:t>harcama</a:t>
            </a:r>
            <a:r>
              <a:rPr lang="en-US" dirty="0" smtClean="0">
                <a:solidFill>
                  <a:srgbClr val="000000"/>
                </a:solidFill>
              </a:rPr>
              <a:t> </a:t>
            </a:r>
            <a:r>
              <a:rPr lang="en-US" dirty="0" err="1" smtClean="0">
                <a:solidFill>
                  <a:srgbClr val="000000"/>
                </a:solidFill>
              </a:rPr>
              <a:t>problemli</a:t>
            </a:r>
            <a:r>
              <a:rPr lang="en-US" dirty="0" smtClean="0">
                <a:solidFill>
                  <a:srgbClr val="000000"/>
                </a:solidFill>
              </a:rPr>
              <a:t> </a:t>
            </a:r>
            <a:r>
              <a:rPr lang="en-US" dirty="0" err="1" smtClean="0">
                <a:solidFill>
                  <a:srgbClr val="000000"/>
                </a:solidFill>
              </a:rPr>
              <a:t>kullanımdır</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659581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008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Önlenmesinde Güdülen Amaç</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337015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İnternetin sağlıklı kullanımını temin etmek</a:t>
            </a:r>
          </a:p>
          <a:p>
            <a:pPr marL="280988" lvl="1" indent="-280988">
              <a:spcBef>
                <a:spcPts val="900"/>
              </a:spcBef>
              <a:spcAft>
                <a:spcPts val="900"/>
              </a:spcAft>
              <a:buFont typeface="Wingdings" panose="05000000000000000000" pitchFamily="2" charset="2"/>
              <a:buChar char="§"/>
            </a:pPr>
            <a:r>
              <a:rPr lang="tr-TR" sz="2800" b="1" dirty="0">
                <a:latin typeface="+mn-lt"/>
              </a:rPr>
              <a:t>Bağımlılığın gelişimini önlemek</a:t>
            </a:r>
          </a:p>
          <a:p>
            <a:pPr marL="280988" lvl="1" indent="-280988">
              <a:spcBef>
                <a:spcPts val="900"/>
              </a:spcBef>
              <a:spcAft>
                <a:spcPts val="900"/>
              </a:spcAft>
              <a:buFont typeface="Wingdings" panose="05000000000000000000" pitchFamily="2" charset="2"/>
              <a:buChar char="§"/>
            </a:pPr>
            <a:r>
              <a:rPr lang="tr-TR" sz="2800" b="1" dirty="0">
                <a:latin typeface="+mn-lt"/>
              </a:rPr>
              <a:t>Bağımlılığın yarattığı bireysel ve toplumsal sorunları engellemek</a:t>
            </a:r>
          </a:p>
          <a:p>
            <a:pPr marL="280988" lvl="1" indent="-280988">
              <a:spcBef>
                <a:spcPts val="900"/>
              </a:spcBef>
              <a:spcAft>
                <a:spcPts val="900"/>
              </a:spcAft>
              <a:buFont typeface="Wingdings" panose="05000000000000000000" pitchFamily="2" charset="2"/>
              <a:buChar char="§"/>
            </a:pPr>
            <a:r>
              <a:rPr lang="tr-TR" sz="2800" b="1" dirty="0">
                <a:latin typeface="+mn-lt"/>
              </a:rPr>
              <a:t>Sağlıklı davranışların toplum düzeyinde gelişmesine yardımcı olmak</a:t>
            </a:r>
          </a:p>
        </p:txBody>
      </p:sp>
    </p:spTree>
    <p:extLst>
      <p:ext uri="{BB962C8B-B14F-4D97-AF65-F5344CB8AC3E}">
        <p14:creationId xmlns:p14="http://schemas.microsoft.com/office/powerpoint/2010/main" val="2103693753"/>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195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 Önleme Stratejileri</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118494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Arzı azaltmak</a:t>
            </a:r>
          </a:p>
          <a:p>
            <a:pPr marL="280988" lvl="1" indent="-280988">
              <a:spcBef>
                <a:spcPts val="900"/>
              </a:spcBef>
              <a:spcAft>
                <a:spcPts val="900"/>
              </a:spcAft>
              <a:buFont typeface="Wingdings" panose="05000000000000000000" pitchFamily="2" charset="2"/>
              <a:buChar char="§"/>
            </a:pPr>
            <a:r>
              <a:rPr lang="tr-TR" sz="2800" b="1" dirty="0">
                <a:latin typeface="+mn-lt"/>
              </a:rPr>
              <a:t>Talebi azaltmak</a:t>
            </a:r>
          </a:p>
        </p:txBody>
      </p:sp>
    </p:spTree>
    <p:extLst>
      <p:ext uri="{BB962C8B-B14F-4D97-AF65-F5344CB8AC3E}">
        <p14:creationId xmlns:p14="http://schemas.microsoft.com/office/powerpoint/2010/main" val="1051776728"/>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7883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 Önleme Araçları</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2508379"/>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Bilgilendirme</a:t>
            </a:r>
          </a:p>
          <a:p>
            <a:pPr marL="280988" lvl="1" indent="-280988">
              <a:spcBef>
                <a:spcPts val="900"/>
              </a:spcBef>
              <a:spcAft>
                <a:spcPts val="900"/>
              </a:spcAft>
              <a:buFont typeface="Wingdings" panose="05000000000000000000" pitchFamily="2" charset="2"/>
              <a:buChar char="§"/>
            </a:pPr>
            <a:r>
              <a:rPr lang="tr-TR" sz="2800" b="1" dirty="0">
                <a:latin typeface="+mn-lt"/>
              </a:rPr>
              <a:t>Eğitim</a:t>
            </a:r>
          </a:p>
          <a:p>
            <a:pPr marL="280988" lvl="1" indent="-280988">
              <a:spcBef>
                <a:spcPts val="900"/>
              </a:spcBef>
              <a:spcAft>
                <a:spcPts val="900"/>
              </a:spcAft>
              <a:buFont typeface="Wingdings" panose="05000000000000000000" pitchFamily="2" charset="2"/>
              <a:buChar char="§"/>
            </a:pPr>
            <a:r>
              <a:rPr lang="tr-TR" sz="2800" b="1" dirty="0">
                <a:latin typeface="+mn-lt"/>
              </a:rPr>
              <a:t>Toplumsal mücadele</a:t>
            </a:r>
          </a:p>
          <a:p>
            <a:pPr marL="280988" lvl="1" indent="-280988">
              <a:spcBef>
                <a:spcPts val="900"/>
              </a:spcBef>
              <a:spcAft>
                <a:spcPts val="900"/>
              </a:spcAft>
              <a:buFont typeface="Wingdings" panose="05000000000000000000" pitchFamily="2" charset="2"/>
              <a:buChar char="§"/>
            </a:pPr>
            <a:r>
              <a:rPr lang="tr-TR" sz="2800" b="1" dirty="0">
                <a:latin typeface="+mn-lt"/>
              </a:rPr>
              <a:t>Çevresel düzenleme</a:t>
            </a:r>
          </a:p>
        </p:txBody>
      </p:sp>
    </p:spTree>
    <p:extLst>
      <p:ext uri="{BB962C8B-B14F-4D97-AF65-F5344CB8AC3E}">
        <p14:creationId xmlns:p14="http://schemas.microsoft.com/office/powerpoint/2010/main" val="3017444172"/>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871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 Önlemede Erken Eğitim</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1846659"/>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Bebeklik dönemi</a:t>
            </a:r>
          </a:p>
          <a:p>
            <a:pPr marL="280988" lvl="1" indent="-280988">
              <a:spcBef>
                <a:spcPts val="900"/>
              </a:spcBef>
              <a:spcAft>
                <a:spcPts val="900"/>
              </a:spcAft>
              <a:buFont typeface="Wingdings" panose="05000000000000000000" pitchFamily="2" charset="2"/>
              <a:buChar char="§"/>
            </a:pPr>
            <a:r>
              <a:rPr lang="tr-TR" sz="2800" b="1" dirty="0">
                <a:latin typeface="+mn-lt"/>
              </a:rPr>
              <a:t>İlk ve ortaokul dönemi</a:t>
            </a:r>
          </a:p>
          <a:p>
            <a:pPr marL="280988" lvl="1" indent="-280988">
              <a:spcBef>
                <a:spcPts val="900"/>
              </a:spcBef>
              <a:spcAft>
                <a:spcPts val="900"/>
              </a:spcAft>
              <a:buFont typeface="Wingdings" panose="05000000000000000000" pitchFamily="2" charset="2"/>
              <a:buChar char="§"/>
            </a:pPr>
            <a:r>
              <a:rPr lang="tr-TR" sz="2800" b="1" dirty="0">
                <a:latin typeface="+mn-lt"/>
              </a:rPr>
              <a:t>Lise dönemi</a:t>
            </a:r>
          </a:p>
        </p:txBody>
      </p:sp>
    </p:spTree>
    <p:extLst>
      <p:ext uri="{BB962C8B-B14F-4D97-AF65-F5344CB8AC3E}">
        <p14:creationId xmlns:p14="http://schemas.microsoft.com/office/powerpoint/2010/main" val="846598144"/>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Kullanım</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Sorumlu</a:t>
            </a:r>
            <a:r>
              <a:rPr lang="en-US" dirty="0" smtClean="0">
                <a:solidFill>
                  <a:srgbClr val="000000"/>
                </a:solidFill>
              </a:rPr>
              <a:t> </a:t>
            </a:r>
            <a:r>
              <a:rPr lang="en-US" dirty="0" err="1">
                <a:solidFill>
                  <a:srgbClr val="000000"/>
                </a:solidFill>
              </a:rPr>
              <a:t>kullanım</a:t>
            </a:r>
            <a:r>
              <a:rPr lang="en-US" dirty="0">
                <a:solidFill>
                  <a:srgbClr val="000000"/>
                </a:solidFill>
              </a:rPr>
              <a:t>: </a:t>
            </a:r>
            <a:r>
              <a:rPr lang="en-US" dirty="0" err="1">
                <a:solidFill>
                  <a:srgbClr val="000000"/>
                </a:solidFill>
              </a:rPr>
              <a:t>K</a:t>
            </a:r>
            <a:r>
              <a:rPr lang="en-US" dirty="0" err="1" smtClean="0">
                <a:solidFill>
                  <a:srgbClr val="000000"/>
                </a:solidFill>
              </a:rPr>
              <a:t>ullanım</a:t>
            </a:r>
            <a:r>
              <a:rPr lang="en-US" dirty="0" smtClean="0">
                <a:solidFill>
                  <a:srgbClr val="000000"/>
                </a:solidFill>
              </a:rPr>
              <a:t> </a:t>
            </a:r>
            <a:r>
              <a:rPr lang="en-US" dirty="0" err="1">
                <a:solidFill>
                  <a:srgbClr val="000000"/>
                </a:solidFill>
              </a:rPr>
              <a:t>ile</a:t>
            </a:r>
            <a:r>
              <a:rPr lang="en-US" dirty="0">
                <a:solidFill>
                  <a:srgbClr val="000000"/>
                </a:solidFill>
              </a:rPr>
              <a:t> </a:t>
            </a:r>
            <a:r>
              <a:rPr lang="en-US" dirty="0" err="1">
                <a:solidFill>
                  <a:srgbClr val="000000"/>
                </a:solidFill>
              </a:rPr>
              <a:t>kimseye</a:t>
            </a:r>
            <a:r>
              <a:rPr lang="en-US" dirty="0">
                <a:solidFill>
                  <a:srgbClr val="000000"/>
                </a:solidFill>
              </a:rPr>
              <a:t> </a:t>
            </a:r>
            <a:r>
              <a:rPr lang="en-US" dirty="0" err="1">
                <a:solidFill>
                  <a:srgbClr val="000000"/>
                </a:solidFill>
              </a:rPr>
              <a:t>zarar</a:t>
            </a:r>
            <a:r>
              <a:rPr lang="en-US" dirty="0">
                <a:solidFill>
                  <a:srgbClr val="000000"/>
                </a:solidFill>
              </a:rPr>
              <a:t> </a:t>
            </a:r>
            <a:r>
              <a:rPr lang="en-US" dirty="0" err="1">
                <a:solidFill>
                  <a:srgbClr val="000000"/>
                </a:solidFill>
              </a:rPr>
              <a:t>vermemek</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genel</a:t>
            </a:r>
            <a:r>
              <a:rPr lang="en-US" dirty="0">
                <a:solidFill>
                  <a:srgbClr val="000000"/>
                </a:solidFill>
              </a:rPr>
              <a:t> </a:t>
            </a:r>
            <a:r>
              <a:rPr lang="en-US" dirty="0" err="1">
                <a:solidFill>
                  <a:srgbClr val="000000"/>
                </a:solidFill>
              </a:rPr>
              <a:t>ahlaki</a:t>
            </a:r>
            <a:r>
              <a:rPr lang="en-US" dirty="0">
                <a:solidFill>
                  <a:srgbClr val="000000"/>
                </a:solidFill>
              </a:rPr>
              <a:t> </a:t>
            </a:r>
            <a:r>
              <a:rPr lang="en-US" dirty="0" err="1">
                <a:solidFill>
                  <a:srgbClr val="000000"/>
                </a:solidFill>
              </a:rPr>
              <a:t>kriterlerin</a:t>
            </a:r>
            <a:r>
              <a:rPr lang="en-US" dirty="0">
                <a:solidFill>
                  <a:srgbClr val="000000"/>
                </a:solidFill>
              </a:rPr>
              <a:t> </a:t>
            </a:r>
            <a:r>
              <a:rPr lang="en-US" dirty="0" err="1">
                <a:solidFill>
                  <a:srgbClr val="000000"/>
                </a:solidFill>
              </a:rPr>
              <a:t>sanal</a:t>
            </a:r>
            <a:r>
              <a:rPr lang="en-US" dirty="0">
                <a:solidFill>
                  <a:srgbClr val="000000"/>
                </a:solidFill>
              </a:rPr>
              <a:t> </a:t>
            </a:r>
            <a:r>
              <a:rPr lang="en-US" dirty="0" err="1">
                <a:solidFill>
                  <a:srgbClr val="000000"/>
                </a:solidFill>
              </a:rPr>
              <a:t>alemde</a:t>
            </a:r>
            <a:r>
              <a:rPr lang="en-US" dirty="0">
                <a:solidFill>
                  <a:srgbClr val="000000"/>
                </a:solidFill>
              </a:rPr>
              <a:t> de </a:t>
            </a:r>
            <a:r>
              <a:rPr lang="en-US" dirty="0" err="1">
                <a:solidFill>
                  <a:srgbClr val="000000"/>
                </a:solidFill>
              </a:rPr>
              <a:t>geçerli</a:t>
            </a:r>
            <a:r>
              <a:rPr lang="en-US" dirty="0">
                <a:solidFill>
                  <a:srgbClr val="000000"/>
                </a:solidFill>
              </a:rPr>
              <a:t> </a:t>
            </a:r>
            <a:r>
              <a:rPr lang="en-US" dirty="0" err="1">
                <a:solidFill>
                  <a:srgbClr val="000000"/>
                </a:solidFill>
              </a:rPr>
              <a:t>olduğunu</a:t>
            </a:r>
            <a:r>
              <a:rPr lang="en-US" dirty="0">
                <a:solidFill>
                  <a:srgbClr val="000000"/>
                </a:solidFill>
              </a:rPr>
              <a:t> </a:t>
            </a:r>
            <a:r>
              <a:rPr lang="en-US" dirty="0" err="1">
                <a:solidFill>
                  <a:srgbClr val="000000"/>
                </a:solidFill>
              </a:rPr>
              <a:t>unutmadan</a:t>
            </a:r>
            <a:r>
              <a:rPr lang="en-US" dirty="0">
                <a:solidFill>
                  <a:srgbClr val="000000"/>
                </a:solidFill>
              </a:rPr>
              <a:t> </a:t>
            </a:r>
            <a:r>
              <a:rPr lang="en-US" dirty="0" err="1">
                <a:solidFill>
                  <a:srgbClr val="000000"/>
                </a:solidFill>
              </a:rPr>
              <a:t>kullanma</a:t>
            </a:r>
            <a:endParaRPr lang="en-US" dirty="0">
              <a:solidFill>
                <a:srgbClr val="000000"/>
              </a:solidFill>
            </a:endParaRPr>
          </a:p>
          <a:p>
            <a:r>
              <a:rPr lang="en-US" dirty="0" err="1">
                <a:solidFill>
                  <a:srgbClr val="000000"/>
                </a:solidFill>
              </a:rPr>
              <a:t>Güvenli</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Kötü</a:t>
            </a:r>
            <a:r>
              <a:rPr lang="en-US" dirty="0" smtClean="0">
                <a:solidFill>
                  <a:srgbClr val="000000"/>
                </a:solidFill>
              </a:rPr>
              <a:t> </a:t>
            </a:r>
            <a:r>
              <a:rPr lang="en-US" dirty="0" err="1">
                <a:solidFill>
                  <a:srgbClr val="000000"/>
                </a:solidFill>
              </a:rPr>
              <a:t>niyetli</a:t>
            </a:r>
            <a:r>
              <a:rPr lang="en-US" dirty="0">
                <a:solidFill>
                  <a:srgbClr val="000000"/>
                </a:solidFill>
              </a:rPr>
              <a:t> </a:t>
            </a:r>
            <a:r>
              <a:rPr lang="en-US" dirty="0" err="1">
                <a:solidFill>
                  <a:srgbClr val="000000"/>
                </a:solidFill>
              </a:rPr>
              <a:t>kulanıcıların</a:t>
            </a:r>
            <a:r>
              <a:rPr lang="en-US" dirty="0">
                <a:solidFill>
                  <a:srgbClr val="000000"/>
                </a:solidFill>
              </a:rPr>
              <a:t> </a:t>
            </a:r>
            <a:r>
              <a:rPr lang="en-US" dirty="0" err="1">
                <a:solidFill>
                  <a:srgbClr val="000000"/>
                </a:solidFill>
              </a:rPr>
              <a:t>kişiye</a:t>
            </a:r>
            <a:r>
              <a:rPr lang="en-US" dirty="0">
                <a:solidFill>
                  <a:srgbClr val="000000"/>
                </a:solidFill>
              </a:rPr>
              <a:t> </a:t>
            </a:r>
            <a:r>
              <a:rPr lang="en-US" dirty="0" err="1">
                <a:solidFill>
                  <a:srgbClr val="000000"/>
                </a:solidFill>
              </a:rPr>
              <a:t>zarar</a:t>
            </a:r>
            <a:r>
              <a:rPr lang="en-US" dirty="0">
                <a:solidFill>
                  <a:srgbClr val="000000"/>
                </a:solidFill>
              </a:rPr>
              <a:t> </a:t>
            </a:r>
            <a:r>
              <a:rPr lang="en-US" dirty="0" err="1">
                <a:solidFill>
                  <a:srgbClr val="000000"/>
                </a:solidFill>
              </a:rPr>
              <a:t>vermesini</a:t>
            </a:r>
            <a:r>
              <a:rPr lang="en-US" dirty="0">
                <a:solidFill>
                  <a:srgbClr val="000000"/>
                </a:solidFill>
              </a:rPr>
              <a:t> </a:t>
            </a:r>
            <a:r>
              <a:rPr lang="en-US" dirty="0" err="1">
                <a:solidFill>
                  <a:srgbClr val="000000"/>
                </a:solidFill>
              </a:rPr>
              <a:t>önleyecek</a:t>
            </a:r>
            <a:r>
              <a:rPr lang="en-US" dirty="0">
                <a:solidFill>
                  <a:srgbClr val="000000"/>
                </a:solidFill>
              </a:rPr>
              <a:t>, </a:t>
            </a:r>
            <a:r>
              <a:rPr lang="en-US" dirty="0" err="1">
                <a:solidFill>
                  <a:srgbClr val="000000"/>
                </a:solidFill>
              </a:rPr>
              <a:t>özel</a:t>
            </a:r>
            <a:r>
              <a:rPr lang="en-US" dirty="0">
                <a:solidFill>
                  <a:srgbClr val="000000"/>
                </a:solidFill>
              </a:rPr>
              <a:t> </a:t>
            </a:r>
            <a:r>
              <a:rPr lang="en-US" dirty="0" err="1">
                <a:solidFill>
                  <a:srgbClr val="000000"/>
                </a:solidFill>
              </a:rPr>
              <a:t>hayatı</a:t>
            </a:r>
            <a:r>
              <a:rPr lang="en-US" dirty="0">
                <a:solidFill>
                  <a:srgbClr val="000000"/>
                </a:solidFill>
              </a:rPr>
              <a:t>, </a:t>
            </a:r>
            <a:r>
              <a:rPr lang="en-US" dirty="0" err="1">
                <a:solidFill>
                  <a:srgbClr val="000000"/>
                </a:solidFill>
              </a:rPr>
              <a:t>mahremiyeti</a:t>
            </a:r>
            <a:r>
              <a:rPr lang="en-US" dirty="0">
                <a:solidFill>
                  <a:srgbClr val="000000"/>
                </a:solidFill>
              </a:rPr>
              <a:t>, </a:t>
            </a:r>
            <a:r>
              <a:rPr lang="en-US" dirty="0" err="1">
                <a:solidFill>
                  <a:srgbClr val="000000"/>
                </a:solidFill>
              </a:rPr>
              <a:t>güvenliği</a:t>
            </a:r>
            <a:r>
              <a:rPr lang="en-US" dirty="0">
                <a:solidFill>
                  <a:srgbClr val="000000"/>
                </a:solidFill>
              </a:rPr>
              <a:t> </a:t>
            </a:r>
            <a:r>
              <a:rPr lang="en-US" dirty="0" err="1">
                <a:solidFill>
                  <a:srgbClr val="000000"/>
                </a:solidFill>
              </a:rPr>
              <a:t>koruyacak</a:t>
            </a:r>
            <a:r>
              <a:rPr lang="en-US" dirty="0">
                <a:solidFill>
                  <a:srgbClr val="000000"/>
                </a:solidFill>
              </a:rPr>
              <a:t> </a:t>
            </a:r>
            <a:r>
              <a:rPr lang="en-US" dirty="0" err="1">
                <a:solidFill>
                  <a:srgbClr val="000000"/>
                </a:solidFill>
              </a:rPr>
              <a:t>şekilde</a:t>
            </a:r>
            <a:r>
              <a:rPr lang="en-US" dirty="0">
                <a:solidFill>
                  <a:srgbClr val="000000"/>
                </a:solidFill>
              </a:rPr>
              <a:t> </a:t>
            </a:r>
            <a:r>
              <a:rPr lang="en-US" dirty="0" err="1">
                <a:solidFill>
                  <a:srgbClr val="000000"/>
                </a:solidFill>
              </a:rPr>
              <a:t>kullanım</a:t>
            </a:r>
            <a:r>
              <a:rPr lang="en-US" dirty="0">
                <a:solidFill>
                  <a:srgbClr val="000000"/>
                </a:solidFill>
              </a:rPr>
              <a:t>. </a:t>
            </a:r>
          </a:p>
          <a:p>
            <a:endParaRPr lang="en-US" dirty="0">
              <a:solidFill>
                <a:srgbClr val="000000"/>
              </a:solidFill>
            </a:endParaRPr>
          </a:p>
        </p:txBody>
      </p:sp>
    </p:spTree>
    <p:extLst>
      <p:ext uri="{BB962C8B-B14F-4D97-AF65-F5344CB8AC3E}">
        <p14:creationId xmlns:p14="http://schemas.microsoft.com/office/powerpoint/2010/main" val="3752200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Kullanım</a:t>
            </a:r>
            <a:endParaRPr lang="en-US" dirty="0"/>
          </a:p>
        </p:txBody>
      </p:sp>
      <p:sp>
        <p:nvSpPr>
          <p:cNvPr id="3" name="Content Placeholder 2"/>
          <p:cNvSpPr>
            <a:spLocks noGrp="1"/>
          </p:cNvSpPr>
          <p:nvPr>
            <p:ph idx="1"/>
          </p:nvPr>
        </p:nvSpPr>
        <p:spPr/>
        <p:txBody>
          <a:bodyPr/>
          <a:lstStyle/>
          <a:p>
            <a:r>
              <a:rPr lang="en-US" dirty="0" err="1">
                <a:solidFill>
                  <a:srgbClr val="000000"/>
                </a:solidFill>
              </a:rPr>
              <a:t>Aktif</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Kullanımı</a:t>
            </a:r>
            <a:r>
              <a:rPr lang="en-US" dirty="0" smtClean="0">
                <a:solidFill>
                  <a:srgbClr val="000000"/>
                </a:solidFill>
              </a:rPr>
              <a:t> </a:t>
            </a:r>
            <a:r>
              <a:rPr lang="en-US" dirty="0" err="1">
                <a:solidFill>
                  <a:srgbClr val="000000"/>
                </a:solidFill>
              </a:rPr>
              <a:t>sadece</a:t>
            </a:r>
            <a:r>
              <a:rPr lang="en-US" dirty="0">
                <a:solidFill>
                  <a:srgbClr val="000000"/>
                </a:solidFill>
              </a:rPr>
              <a:t> </a:t>
            </a:r>
            <a:r>
              <a:rPr lang="en-US" dirty="0" err="1">
                <a:solidFill>
                  <a:srgbClr val="000000"/>
                </a:solidFill>
              </a:rPr>
              <a:t>mevcut</a:t>
            </a:r>
            <a:r>
              <a:rPr lang="en-US" dirty="0">
                <a:solidFill>
                  <a:srgbClr val="000000"/>
                </a:solidFill>
              </a:rPr>
              <a:t> </a:t>
            </a:r>
            <a:r>
              <a:rPr lang="en-US" dirty="0" err="1">
                <a:solidFill>
                  <a:srgbClr val="000000"/>
                </a:solidFill>
              </a:rPr>
              <a:t>sanal</a:t>
            </a:r>
            <a:r>
              <a:rPr lang="en-US" dirty="0">
                <a:solidFill>
                  <a:srgbClr val="000000"/>
                </a:solidFill>
              </a:rPr>
              <a:t> </a:t>
            </a:r>
            <a:r>
              <a:rPr lang="en-US" dirty="0" err="1">
                <a:solidFill>
                  <a:srgbClr val="000000"/>
                </a:solidFill>
              </a:rPr>
              <a:t>malzemenin</a:t>
            </a:r>
            <a:r>
              <a:rPr lang="en-US" dirty="0">
                <a:solidFill>
                  <a:srgbClr val="000000"/>
                </a:solidFill>
              </a:rPr>
              <a:t> </a:t>
            </a:r>
            <a:r>
              <a:rPr lang="en-US" dirty="0" err="1">
                <a:solidFill>
                  <a:srgbClr val="000000"/>
                </a:solidFill>
              </a:rPr>
              <a:t>tüketilmesi</a:t>
            </a:r>
            <a:r>
              <a:rPr lang="en-US" dirty="0">
                <a:solidFill>
                  <a:srgbClr val="000000"/>
                </a:solidFill>
              </a:rPr>
              <a:t> </a:t>
            </a:r>
            <a:r>
              <a:rPr lang="en-US" dirty="0" err="1">
                <a:solidFill>
                  <a:srgbClr val="000000"/>
                </a:solidFill>
              </a:rPr>
              <a:t>olarak</a:t>
            </a:r>
            <a:r>
              <a:rPr lang="en-US" dirty="0">
                <a:solidFill>
                  <a:srgbClr val="000000"/>
                </a:solidFill>
              </a:rPr>
              <a:t> </a:t>
            </a:r>
            <a:r>
              <a:rPr lang="en-US" dirty="0" err="1">
                <a:solidFill>
                  <a:srgbClr val="000000"/>
                </a:solidFill>
              </a:rPr>
              <a:t>değerlendirmeyip</a:t>
            </a:r>
            <a:r>
              <a:rPr lang="en-US" dirty="0">
                <a:solidFill>
                  <a:srgbClr val="000000"/>
                </a:solidFill>
              </a:rPr>
              <a:t> </a:t>
            </a:r>
            <a:r>
              <a:rPr lang="en-US" dirty="0" err="1">
                <a:solidFill>
                  <a:srgbClr val="000000"/>
                </a:solidFill>
              </a:rPr>
              <a:t>sanal</a:t>
            </a:r>
            <a:r>
              <a:rPr lang="en-US" dirty="0">
                <a:solidFill>
                  <a:srgbClr val="000000"/>
                </a:solidFill>
              </a:rPr>
              <a:t> </a:t>
            </a:r>
            <a:r>
              <a:rPr lang="en-US" dirty="0" err="1">
                <a:solidFill>
                  <a:srgbClr val="000000"/>
                </a:solidFill>
              </a:rPr>
              <a:t>alemde</a:t>
            </a:r>
            <a:r>
              <a:rPr lang="en-US" dirty="0">
                <a:solidFill>
                  <a:srgbClr val="000000"/>
                </a:solidFill>
              </a:rPr>
              <a:t> </a:t>
            </a:r>
            <a:r>
              <a:rPr lang="en-US" dirty="0" err="1">
                <a:solidFill>
                  <a:srgbClr val="000000"/>
                </a:solidFill>
              </a:rPr>
              <a:t>herkesin</a:t>
            </a:r>
            <a:r>
              <a:rPr lang="en-US" dirty="0">
                <a:solidFill>
                  <a:srgbClr val="000000"/>
                </a:solidFill>
              </a:rPr>
              <a:t> </a:t>
            </a:r>
            <a:r>
              <a:rPr lang="en-US" dirty="0" err="1">
                <a:solidFill>
                  <a:srgbClr val="000000"/>
                </a:solidFill>
              </a:rPr>
              <a:t>yeteneğine</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ilgisine</a:t>
            </a:r>
            <a:r>
              <a:rPr lang="en-US" dirty="0">
                <a:solidFill>
                  <a:srgbClr val="000000"/>
                </a:solidFill>
              </a:rPr>
              <a:t> </a:t>
            </a:r>
            <a:r>
              <a:rPr lang="en-US" dirty="0" err="1">
                <a:solidFill>
                  <a:srgbClr val="000000"/>
                </a:solidFill>
              </a:rPr>
              <a:t>göre</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şeyler</a:t>
            </a:r>
            <a:r>
              <a:rPr lang="en-US" dirty="0">
                <a:solidFill>
                  <a:srgbClr val="000000"/>
                </a:solidFill>
              </a:rPr>
              <a:t> </a:t>
            </a:r>
            <a:r>
              <a:rPr lang="en-US" dirty="0" err="1">
                <a:solidFill>
                  <a:srgbClr val="000000"/>
                </a:solidFill>
              </a:rPr>
              <a:t>üretmeye</a:t>
            </a:r>
            <a:r>
              <a:rPr lang="en-US" dirty="0">
                <a:solidFill>
                  <a:srgbClr val="000000"/>
                </a:solidFill>
              </a:rPr>
              <a:t> </a:t>
            </a:r>
            <a:r>
              <a:rPr lang="en-US" dirty="0" err="1">
                <a:solidFill>
                  <a:srgbClr val="000000"/>
                </a:solidFill>
              </a:rPr>
              <a:t>çalışarak</a:t>
            </a:r>
            <a:r>
              <a:rPr lang="en-US" dirty="0">
                <a:solidFill>
                  <a:srgbClr val="000000"/>
                </a:solidFill>
              </a:rPr>
              <a:t> </a:t>
            </a:r>
            <a:r>
              <a:rPr lang="en-US" dirty="0" err="1">
                <a:solidFill>
                  <a:srgbClr val="000000"/>
                </a:solidFill>
              </a:rPr>
              <a:t>kullanması</a:t>
            </a:r>
            <a:endParaRPr lang="en-US" dirty="0">
              <a:solidFill>
                <a:srgbClr val="000000"/>
              </a:solidFill>
            </a:endParaRPr>
          </a:p>
          <a:p>
            <a:r>
              <a:rPr lang="en-US" dirty="0" err="1">
                <a:solidFill>
                  <a:srgbClr val="000000"/>
                </a:solidFill>
              </a:rPr>
              <a:t>İşlevsel</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Sadece</a:t>
            </a:r>
            <a:r>
              <a:rPr lang="en-US" dirty="0" smtClean="0">
                <a:solidFill>
                  <a:srgbClr val="000000"/>
                </a:solidFill>
              </a:rPr>
              <a:t> </a:t>
            </a:r>
            <a:r>
              <a:rPr lang="en-US" dirty="0" err="1">
                <a:solidFill>
                  <a:srgbClr val="000000"/>
                </a:solidFill>
              </a:rPr>
              <a:t>oyun</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sohbet</a:t>
            </a:r>
            <a:r>
              <a:rPr lang="en-US" dirty="0">
                <a:solidFill>
                  <a:srgbClr val="000000"/>
                </a:solidFill>
              </a:rPr>
              <a:t> </a:t>
            </a:r>
            <a:r>
              <a:rPr lang="en-US" dirty="0" err="1">
                <a:solidFill>
                  <a:srgbClr val="000000"/>
                </a:solidFill>
              </a:rPr>
              <a:t>değil</a:t>
            </a:r>
            <a:r>
              <a:rPr lang="en-US" dirty="0">
                <a:solidFill>
                  <a:srgbClr val="000000"/>
                </a:solidFill>
              </a:rPr>
              <a:t> </a:t>
            </a:r>
            <a:r>
              <a:rPr lang="en-US" dirty="0" err="1">
                <a:solidFill>
                  <a:srgbClr val="000000"/>
                </a:solidFill>
              </a:rPr>
              <a:t>günlük</a:t>
            </a:r>
            <a:r>
              <a:rPr lang="en-US" dirty="0">
                <a:solidFill>
                  <a:srgbClr val="000000"/>
                </a:solidFill>
              </a:rPr>
              <a:t> </a:t>
            </a:r>
            <a:r>
              <a:rPr lang="en-US" dirty="0" err="1">
                <a:solidFill>
                  <a:srgbClr val="000000"/>
                </a:solidFill>
              </a:rPr>
              <a:t>hayatı</a:t>
            </a:r>
            <a:r>
              <a:rPr lang="en-US" dirty="0">
                <a:solidFill>
                  <a:srgbClr val="000000"/>
                </a:solidFill>
              </a:rPr>
              <a:t> </a:t>
            </a:r>
            <a:r>
              <a:rPr lang="en-US" dirty="0" err="1">
                <a:solidFill>
                  <a:srgbClr val="000000"/>
                </a:solidFill>
              </a:rPr>
              <a:t>kolaylaştıracak</a:t>
            </a:r>
            <a:r>
              <a:rPr lang="en-US" dirty="0">
                <a:solidFill>
                  <a:srgbClr val="000000"/>
                </a:solidFill>
              </a:rPr>
              <a:t> site </a:t>
            </a:r>
            <a:r>
              <a:rPr lang="en-US" dirty="0" err="1">
                <a:solidFill>
                  <a:srgbClr val="000000"/>
                </a:solidFill>
              </a:rPr>
              <a:t>ve</a:t>
            </a:r>
            <a:r>
              <a:rPr lang="en-US" dirty="0">
                <a:solidFill>
                  <a:srgbClr val="000000"/>
                </a:solidFill>
              </a:rPr>
              <a:t> </a:t>
            </a:r>
            <a:r>
              <a:rPr lang="en-US" dirty="0" err="1">
                <a:solidFill>
                  <a:srgbClr val="000000"/>
                </a:solidFill>
              </a:rPr>
              <a:t>uygulamaları</a:t>
            </a:r>
            <a:r>
              <a:rPr lang="en-US" dirty="0">
                <a:solidFill>
                  <a:srgbClr val="000000"/>
                </a:solidFill>
              </a:rPr>
              <a:t> </a:t>
            </a:r>
            <a:r>
              <a:rPr lang="en-US" dirty="0" err="1">
                <a:solidFill>
                  <a:srgbClr val="000000"/>
                </a:solidFill>
              </a:rPr>
              <a:t>bilerek</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öğrenerek</a:t>
            </a:r>
            <a:r>
              <a:rPr lang="en-US" dirty="0">
                <a:solidFill>
                  <a:srgbClr val="000000"/>
                </a:solidFill>
              </a:rPr>
              <a:t> </a:t>
            </a:r>
            <a:r>
              <a:rPr lang="en-US" dirty="0" err="1">
                <a:solidFill>
                  <a:srgbClr val="000000"/>
                </a:solidFill>
              </a:rPr>
              <a:t>kullanma</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157090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Kullanım</a:t>
            </a:r>
            <a:endParaRPr lang="en-US" dirty="0"/>
          </a:p>
        </p:txBody>
      </p:sp>
      <p:sp>
        <p:nvSpPr>
          <p:cNvPr id="3" name="Content Placeholder 2"/>
          <p:cNvSpPr>
            <a:spLocks noGrp="1"/>
          </p:cNvSpPr>
          <p:nvPr>
            <p:ph idx="1"/>
          </p:nvPr>
        </p:nvSpPr>
        <p:spPr/>
        <p:txBody>
          <a:bodyPr/>
          <a:lstStyle/>
          <a:p>
            <a:r>
              <a:rPr lang="en-US" dirty="0" err="1">
                <a:solidFill>
                  <a:srgbClr val="000000"/>
                </a:solidFill>
              </a:rPr>
              <a:t>Faydalı</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Sanal</a:t>
            </a:r>
            <a:r>
              <a:rPr lang="en-US" dirty="0" smtClean="0">
                <a:solidFill>
                  <a:srgbClr val="000000"/>
                </a:solidFill>
              </a:rPr>
              <a:t> </a:t>
            </a:r>
            <a:r>
              <a:rPr lang="en-US" dirty="0" err="1">
                <a:solidFill>
                  <a:srgbClr val="000000"/>
                </a:solidFill>
              </a:rPr>
              <a:t>alemdeki</a:t>
            </a:r>
            <a:r>
              <a:rPr lang="en-US" dirty="0">
                <a:solidFill>
                  <a:srgbClr val="000000"/>
                </a:solidFill>
              </a:rPr>
              <a:t> </a:t>
            </a:r>
            <a:r>
              <a:rPr lang="en-US" dirty="0" err="1">
                <a:solidFill>
                  <a:srgbClr val="000000"/>
                </a:solidFill>
              </a:rPr>
              <a:t>gerekli</a:t>
            </a:r>
            <a:r>
              <a:rPr lang="en-US" dirty="0">
                <a:solidFill>
                  <a:srgbClr val="000000"/>
                </a:solidFill>
              </a:rPr>
              <a:t> </a:t>
            </a:r>
            <a:r>
              <a:rPr lang="en-US" dirty="0" err="1">
                <a:solidFill>
                  <a:srgbClr val="000000"/>
                </a:solidFill>
              </a:rPr>
              <a:t>gereksiz</a:t>
            </a:r>
            <a:r>
              <a:rPr lang="en-US" dirty="0">
                <a:solidFill>
                  <a:srgbClr val="000000"/>
                </a:solidFill>
              </a:rPr>
              <a:t> her </a:t>
            </a:r>
            <a:r>
              <a:rPr lang="en-US" dirty="0" err="1">
                <a:solidFill>
                  <a:srgbClr val="000000"/>
                </a:solidFill>
              </a:rPr>
              <a:t>şeyi</a:t>
            </a:r>
            <a:r>
              <a:rPr lang="en-US" dirty="0">
                <a:solidFill>
                  <a:srgbClr val="000000"/>
                </a:solidFill>
              </a:rPr>
              <a:t> </a:t>
            </a:r>
            <a:r>
              <a:rPr lang="en-US" dirty="0" err="1">
                <a:solidFill>
                  <a:srgbClr val="000000"/>
                </a:solidFill>
              </a:rPr>
              <a:t>seçmeden</a:t>
            </a:r>
            <a:r>
              <a:rPr lang="en-US" dirty="0">
                <a:solidFill>
                  <a:srgbClr val="000000"/>
                </a:solidFill>
              </a:rPr>
              <a:t> </a:t>
            </a:r>
            <a:r>
              <a:rPr lang="en-US" dirty="0" err="1">
                <a:solidFill>
                  <a:srgbClr val="000000"/>
                </a:solidFill>
              </a:rPr>
              <a:t>süzmeden</a:t>
            </a:r>
            <a:r>
              <a:rPr lang="en-US" dirty="0">
                <a:solidFill>
                  <a:srgbClr val="000000"/>
                </a:solidFill>
              </a:rPr>
              <a:t> </a:t>
            </a:r>
            <a:r>
              <a:rPr lang="en-US" dirty="0" err="1">
                <a:solidFill>
                  <a:srgbClr val="000000"/>
                </a:solidFill>
              </a:rPr>
              <a:t>kullanmak</a:t>
            </a:r>
            <a:r>
              <a:rPr lang="en-US" dirty="0">
                <a:solidFill>
                  <a:srgbClr val="000000"/>
                </a:solidFill>
              </a:rPr>
              <a:t> </a:t>
            </a:r>
            <a:r>
              <a:rPr lang="en-US" dirty="0" err="1">
                <a:solidFill>
                  <a:srgbClr val="000000"/>
                </a:solidFill>
              </a:rPr>
              <a:t>değil</a:t>
            </a:r>
            <a:r>
              <a:rPr lang="en-US" dirty="0">
                <a:solidFill>
                  <a:srgbClr val="000000"/>
                </a:solidFill>
              </a:rPr>
              <a:t> </a:t>
            </a:r>
            <a:r>
              <a:rPr lang="en-US" dirty="0" err="1">
                <a:solidFill>
                  <a:srgbClr val="000000"/>
                </a:solidFill>
              </a:rPr>
              <a:t>işe</a:t>
            </a:r>
            <a:r>
              <a:rPr lang="en-US" dirty="0">
                <a:solidFill>
                  <a:srgbClr val="000000"/>
                </a:solidFill>
              </a:rPr>
              <a:t> </a:t>
            </a:r>
            <a:r>
              <a:rPr lang="en-US" dirty="0" err="1">
                <a:solidFill>
                  <a:srgbClr val="000000"/>
                </a:solidFill>
              </a:rPr>
              <a:t>yaracak</a:t>
            </a:r>
            <a:r>
              <a:rPr lang="en-US" dirty="0">
                <a:solidFill>
                  <a:srgbClr val="000000"/>
                </a:solidFill>
              </a:rPr>
              <a:t> site </a:t>
            </a:r>
            <a:r>
              <a:rPr lang="en-US" dirty="0" err="1">
                <a:solidFill>
                  <a:srgbClr val="000000"/>
                </a:solidFill>
              </a:rPr>
              <a:t>ve</a:t>
            </a:r>
            <a:r>
              <a:rPr lang="en-US" dirty="0">
                <a:solidFill>
                  <a:srgbClr val="000000"/>
                </a:solidFill>
              </a:rPr>
              <a:t> </a:t>
            </a:r>
            <a:r>
              <a:rPr lang="en-US" dirty="0" err="1">
                <a:solidFill>
                  <a:srgbClr val="000000"/>
                </a:solidFill>
              </a:rPr>
              <a:t>uygulamaları</a:t>
            </a:r>
            <a:r>
              <a:rPr lang="en-US" dirty="0">
                <a:solidFill>
                  <a:srgbClr val="000000"/>
                </a:solidFill>
              </a:rPr>
              <a:t> </a:t>
            </a:r>
            <a:r>
              <a:rPr lang="en-US" dirty="0" err="1">
                <a:solidFill>
                  <a:srgbClr val="000000"/>
                </a:solidFill>
              </a:rPr>
              <a:t>kullanmak</a:t>
            </a:r>
            <a:endParaRPr lang="en-US" dirty="0">
              <a:solidFill>
                <a:srgbClr val="000000"/>
              </a:solidFill>
            </a:endParaRPr>
          </a:p>
          <a:p>
            <a:r>
              <a:rPr lang="en-US" dirty="0" err="1">
                <a:solidFill>
                  <a:srgbClr val="000000"/>
                </a:solidFill>
              </a:rPr>
              <a:t>Bilinçli</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Sanal</a:t>
            </a:r>
            <a:r>
              <a:rPr lang="en-US" dirty="0" smtClean="0">
                <a:solidFill>
                  <a:srgbClr val="000000"/>
                </a:solidFill>
              </a:rPr>
              <a:t> </a:t>
            </a:r>
            <a:r>
              <a:rPr lang="en-US" dirty="0" err="1">
                <a:solidFill>
                  <a:srgbClr val="000000"/>
                </a:solidFill>
              </a:rPr>
              <a:t>alemdeki</a:t>
            </a:r>
            <a:r>
              <a:rPr lang="en-US" dirty="0">
                <a:solidFill>
                  <a:srgbClr val="000000"/>
                </a:solidFill>
              </a:rPr>
              <a:t> </a:t>
            </a:r>
            <a:r>
              <a:rPr lang="en-US" dirty="0" err="1">
                <a:solidFill>
                  <a:srgbClr val="000000"/>
                </a:solidFill>
              </a:rPr>
              <a:t>doğru</a:t>
            </a:r>
            <a:r>
              <a:rPr lang="en-US" dirty="0">
                <a:solidFill>
                  <a:srgbClr val="000000"/>
                </a:solidFill>
              </a:rPr>
              <a:t> </a:t>
            </a:r>
            <a:r>
              <a:rPr lang="en-US" dirty="0" err="1">
                <a:solidFill>
                  <a:srgbClr val="000000"/>
                </a:solidFill>
              </a:rPr>
              <a:t>bilgi</a:t>
            </a:r>
            <a:r>
              <a:rPr lang="en-US" dirty="0">
                <a:solidFill>
                  <a:srgbClr val="000000"/>
                </a:solidFill>
              </a:rPr>
              <a:t> </a:t>
            </a:r>
            <a:r>
              <a:rPr lang="en-US" dirty="0" err="1">
                <a:solidFill>
                  <a:srgbClr val="000000"/>
                </a:solidFill>
              </a:rPr>
              <a:t>kaynaklarını</a:t>
            </a:r>
            <a:r>
              <a:rPr lang="en-US" dirty="0">
                <a:solidFill>
                  <a:srgbClr val="000000"/>
                </a:solidFill>
              </a:rPr>
              <a:t> </a:t>
            </a:r>
            <a:r>
              <a:rPr lang="en-US" dirty="0" err="1">
                <a:solidFill>
                  <a:srgbClr val="000000"/>
                </a:solidFill>
              </a:rPr>
              <a:t>bilmek</a:t>
            </a:r>
            <a:r>
              <a:rPr lang="en-US" dirty="0">
                <a:solidFill>
                  <a:srgbClr val="000000"/>
                </a:solidFill>
              </a:rPr>
              <a:t>, </a:t>
            </a:r>
            <a:r>
              <a:rPr lang="en-US" dirty="0" err="1">
                <a:solidFill>
                  <a:srgbClr val="000000"/>
                </a:solidFill>
              </a:rPr>
              <a:t>yanlış</a:t>
            </a:r>
            <a:r>
              <a:rPr lang="en-US" dirty="0">
                <a:solidFill>
                  <a:srgbClr val="000000"/>
                </a:solidFill>
              </a:rPr>
              <a:t> </a:t>
            </a:r>
            <a:r>
              <a:rPr lang="en-US" dirty="0" err="1">
                <a:solidFill>
                  <a:srgbClr val="000000"/>
                </a:solidFill>
              </a:rPr>
              <a:t>bilgi</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yanlış</a:t>
            </a:r>
            <a:r>
              <a:rPr lang="en-US" dirty="0">
                <a:solidFill>
                  <a:srgbClr val="000000"/>
                </a:solidFill>
              </a:rPr>
              <a:t> </a:t>
            </a:r>
            <a:r>
              <a:rPr lang="en-US" dirty="0" err="1">
                <a:solidFill>
                  <a:srgbClr val="000000"/>
                </a:solidFill>
              </a:rPr>
              <a:t>bilgi</a:t>
            </a:r>
            <a:r>
              <a:rPr lang="en-US" dirty="0">
                <a:solidFill>
                  <a:srgbClr val="000000"/>
                </a:solidFill>
              </a:rPr>
              <a:t> </a:t>
            </a:r>
            <a:r>
              <a:rPr lang="en-US" dirty="0" err="1">
                <a:solidFill>
                  <a:srgbClr val="000000"/>
                </a:solidFill>
              </a:rPr>
              <a:t>kaynaklarını</a:t>
            </a:r>
            <a:r>
              <a:rPr lang="en-US" dirty="0">
                <a:solidFill>
                  <a:srgbClr val="000000"/>
                </a:solidFill>
              </a:rPr>
              <a:t> </a:t>
            </a:r>
            <a:r>
              <a:rPr lang="en-US" dirty="0" err="1">
                <a:solidFill>
                  <a:srgbClr val="000000"/>
                </a:solidFill>
              </a:rPr>
              <a:t>ayırt</a:t>
            </a:r>
            <a:r>
              <a:rPr lang="en-US" dirty="0">
                <a:solidFill>
                  <a:srgbClr val="000000"/>
                </a:solidFill>
              </a:rPr>
              <a:t> </a:t>
            </a:r>
            <a:r>
              <a:rPr lang="en-US" dirty="0" err="1">
                <a:solidFill>
                  <a:srgbClr val="000000"/>
                </a:solidFill>
              </a:rPr>
              <a:t>edebilmek</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sadece</a:t>
            </a:r>
            <a:r>
              <a:rPr lang="en-US" dirty="0">
                <a:solidFill>
                  <a:srgbClr val="000000"/>
                </a:solidFill>
              </a:rPr>
              <a:t> </a:t>
            </a:r>
            <a:r>
              <a:rPr lang="en-US" dirty="0" err="1">
                <a:solidFill>
                  <a:srgbClr val="000000"/>
                </a:solidFill>
              </a:rPr>
              <a:t>internette</a:t>
            </a:r>
            <a:r>
              <a:rPr lang="en-US" dirty="0">
                <a:solidFill>
                  <a:srgbClr val="000000"/>
                </a:solidFill>
              </a:rPr>
              <a:t> </a:t>
            </a:r>
            <a:r>
              <a:rPr lang="en-US" dirty="0" err="1">
                <a:solidFill>
                  <a:srgbClr val="000000"/>
                </a:solidFill>
              </a:rPr>
              <a:t>yazdı</a:t>
            </a:r>
            <a:r>
              <a:rPr lang="en-US" dirty="0">
                <a:solidFill>
                  <a:srgbClr val="000000"/>
                </a:solidFill>
              </a:rPr>
              <a:t> </a:t>
            </a:r>
            <a:r>
              <a:rPr lang="en-US" dirty="0" err="1">
                <a:solidFill>
                  <a:srgbClr val="000000"/>
                </a:solidFill>
              </a:rPr>
              <a:t>diye</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şeylere</a:t>
            </a:r>
            <a:r>
              <a:rPr lang="en-US" dirty="0">
                <a:solidFill>
                  <a:srgbClr val="000000"/>
                </a:solidFill>
              </a:rPr>
              <a:t> </a:t>
            </a:r>
            <a:r>
              <a:rPr lang="en-US" dirty="0" err="1">
                <a:solidFill>
                  <a:srgbClr val="000000"/>
                </a:solidFill>
              </a:rPr>
              <a:t>inanıp</a:t>
            </a:r>
            <a:r>
              <a:rPr lang="en-US" dirty="0">
                <a:solidFill>
                  <a:srgbClr val="000000"/>
                </a:solidFill>
              </a:rPr>
              <a:t> </a:t>
            </a:r>
            <a:r>
              <a:rPr lang="en-US" dirty="0" err="1">
                <a:solidFill>
                  <a:srgbClr val="000000"/>
                </a:solidFill>
              </a:rPr>
              <a:t>ona</a:t>
            </a:r>
            <a:r>
              <a:rPr lang="en-US" dirty="0">
                <a:solidFill>
                  <a:srgbClr val="000000"/>
                </a:solidFill>
              </a:rPr>
              <a:t> </a:t>
            </a:r>
            <a:r>
              <a:rPr lang="en-US" dirty="0" err="1">
                <a:solidFill>
                  <a:srgbClr val="000000"/>
                </a:solidFill>
              </a:rPr>
              <a:t>göre</a:t>
            </a:r>
            <a:r>
              <a:rPr lang="en-US" dirty="0">
                <a:solidFill>
                  <a:srgbClr val="000000"/>
                </a:solidFill>
              </a:rPr>
              <a:t> </a:t>
            </a:r>
            <a:r>
              <a:rPr lang="en-US" dirty="0" err="1">
                <a:solidFill>
                  <a:srgbClr val="000000"/>
                </a:solidFill>
              </a:rPr>
              <a:t>düşünce</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davranış</a:t>
            </a:r>
            <a:r>
              <a:rPr lang="en-US" dirty="0">
                <a:solidFill>
                  <a:srgbClr val="000000"/>
                </a:solidFill>
              </a:rPr>
              <a:t> </a:t>
            </a:r>
            <a:r>
              <a:rPr lang="en-US" dirty="0" err="1">
                <a:solidFill>
                  <a:srgbClr val="000000"/>
                </a:solidFill>
              </a:rPr>
              <a:t>geliştirmeyecek</a:t>
            </a:r>
            <a:r>
              <a:rPr lang="en-US" dirty="0">
                <a:solidFill>
                  <a:srgbClr val="000000"/>
                </a:solidFill>
              </a:rPr>
              <a:t> </a:t>
            </a:r>
            <a:r>
              <a:rPr lang="en-US" dirty="0" err="1">
                <a:solidFill>
                  <a:srgbClr val="000000"/>
                </a:solidFill>
              </a:rPr>
              <a:t>şekilde</a:t>
            </a:r>
            <a:r>
              <a:rPr lang="en-US" dirty="0">
                <a:solidFill>
                  <a:srgbClr val="000000"/>
                </a:solidFill>
              </a:rPr>
              <a:t> </a:t>
            </a:r>
            <a:r>
              <a:rPr lang="en-US" dirty="0" err="1">
                <a:solidFill>
                  <a:srgbClr val="000000"/>
                </a:solidFill>
              </a:rPr>
              <a:t>kullanma</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139115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Kullanım</a:t>
            </a:r>
            <a:endParaRPr lang="en-US" dirty="0"/>
          </a:p>
        </p:txBody>
      </p:sp>
      <p:sp>
        <p:nvSpPr>
          <p:cNvPr id="3" name="Content Placeholder 2"/>
          <p:cNvSpPr>
            <a:spLocks noGrp="1"/>
          </p:cNvSpPr>
          <p:nvPr>
            <p:ph idx="1"/>
          </p:nvPr>
        </p:nvSpPr>
        <p:spPr/>
        <p:txBody>
          <a:bodyPr/>
          <a:lstStyle/>
          <a:p>
            <a:r>
              <a:rPr lang="en-US" dirty="0" err="1">
                <a:solidFill>
                  <a:srgbClr val="000000"/>
                </a:solidFill>
              </a:rPr>
              <a:t>Çevreci</a:t>
            </a:r>
            <a:r>
              <a:rPr lang="en-US" dirty="0">
                <a:solidFill>
                  <a:srgbClr val="000000"/>
                </a:solidFill>
              </a:rPr>
              <a:t> </a:t>
            </a:r>
            <a:r>
              <a:rPr lang="en-US" dirty="0" err="1" smtClean="0">
                <a:solidFill>
                  <a:srgbClr val="000000"/>
                </a:solidFill>
              </a:rPr>
              <a:t>Kullanım</a:t>
            </a:r>
            <a:r>
              <a:rPr lang="en-US" dirty="0" smtClean="0">
                <a:solidFill>
                  <a:srgbClr val="000000"/>
                </a:solidFill>
              </a:rPr>
              <a:t>:</a:t>
            </a:r>
            <a:r>
              <a:rPr lang="en-US" dirty="0">
                <a:solidFill>
                  <a:srgbClr val="000000"/>
                </a:solidFill>
              </a:rPr>
              <a:t> </a:t>
            </a:r>
            <a:r>
              <a:rPr lang="en-US" dirty="0" err="1" smtClean="0">
                <a:solidFill>
                  <a:srgbClr val="000000"/>
                </a:solidFill>
              </a:rPr>
              <a:t>Çevreye</a:t>
            </a:r>
            <a:r>
              <a:rPr lang="en-US" dirty="0" smtClean="0">
                <a:solidFill>
                  <a:srgbClr val="000000"/>
                </a:solidFill>
              </a:rPr>
              <a:t> </a:t>
            </a:r>
            <a:r>
              <a:rPr lang="en-US" dirty="0" err="1">
                <a:solidFill>
                  <a:srgbClr val="000000"/>
                </a:solidFill>
              </a:rPr>
              <a:t>zarar</a:t>
            </a:r>
            <a:r>
              <a:rPr lang="en-US" dirty="0">
                <a:solidFill>
                  <a:srgbClr val="000000"/>
                </a:solidFill>
              </a:rPr>
              <a:t> </a:t>
            </a:r>
            <a:r>
              <a:rPr lang="en-US" dirty="0" err="1">
                <a:solidFill>
                  <a:srgbClr val="000000"/>
                </a:solidFill>
              </a:rPr>
              <a:t>vermeyecek</a:t>
            </a:r>
            <a:r>
              <a:rPr lang="en-US" dirty="0">
                <a:solidFill>
                  <a:srgbClr val="000000"/>
                </a:solidFill>
              </a:rPr>
              <a:t> </a:t>
            </a:r>
            <a:r>
              <a:rPr lang="en-US" dirty="0" err="1">
                <a:solidFill>
                  <a:srgbClr val="000000"/>
                </a:solidFill>
              </a:rPr>
              <a:t>şekilde</a:t>
            </a:r>
            <a:r>
              <a:rPr lang="en-US" dirty="0">
                <a:solidFill>
                  <a:srgbClr val="000000"/>
                </a:solidFill>
              </a:rPr>
              <a:t> </a:t>
            </a:r>
            <a:r>
              <a:rPr lang="en-US" dirty="0" err="1">
                <a:solidFill>
                  <a:srgbClr val="000000"/>
                </a:solidFill>
              </a:rPr>
              <a:t>kullanma</a:t>
            </a:r>
            <a:endParaRPr lang="en-US" dirty="0">
              <a:solidFill>
                <a:srgbClr val="000000"/>
              </a:solidFill>
            </a:endParaRPr>
          </a:p>
          <a:p>
            <a:r>
              <a:rPr lang="en-US" dirty="0" err="1">
                <a:solidFill>
                  <a:srgbClr val="000000"/>
                </a:solidFill>
              </a:rPr>
              <a:t>Stratejik</a:t>
            </a:r>
            <a:r>
              <a:rPr lang="en-US" dirty="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Arama</a:t>
            </a:r>
            <a:r>
              <a:rPr lang="en-US" dirty="0" smtClean="0">
                <a:solidFill>
                  <a:srgbClr val="000000"/>
                </a:solidFill>
              </a:rPr>
              <a:t> </a:t>
            </a:r>
            <a:r>
              <a:rPr lang="en-US" dirty="0" err="1">
                <a:solidFill>
                  <a:srgbClr val="000000"/>
                </a:solidFill>
              </a:rPr>
              <a:t>motorlarında</a:t>
            </a:r>
            <a:r>
              <a:rPr lang="en-US" dirty="0">
                <a:solidFill>
                  <a:srgbClr val="000000"/>
                </a:solidFill>
              </a:rPr>
              <a:t> </a:t>
            </a:r>
            <a:r>
              <a:rPr lang="en-US" dirty="0" err="1">
                <a:solidFill>
                  <a:srgbClr val="000000"/>
                </a:solidFill>
              </a:rPr>
              <a:t>neler</a:t>
            </a:r>
            <a:r>
              <a:rPr lang="en-US" dirty="0">
                <a:solidFill>
                  <a:srgbClr val="000000"/>
                </a:solidFill>
              </a:rPr>
              <a:t> </a:t>
            </a:r>
            <a:r>
              <a:rPr lang="en-US" dirty="0" err="1">
                <a:solidFill>
                  <a:srgbClr val="000000"/>
                </a:solidFill>
              </a:rPr>
              <a:t>çıkıyor</a:t>
            </a:r>
            <a:endParaRPr lang="en-US" dirty="0">
              <a:solidFill>
                <a:srgbClr val="000000"/>
              </a:solidFill>
            </a:endParaRPr>
          </a:p>
          <a:p>
            <a:r>
              <a:rPr lang="en-US" dirty="0" err="1">
                <a:solidFill>
                  <a:srgbClr val="000000"/>
                </a:solidFill>
              </a:rPr>
              <a:t>Dürüst</a:t>
            </a:r>
            <a:r>
              <a:rPr lang="en-US" dirty="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Telif</a:t>
            </a:r>
            <a:r>
              <a:rPr lang="en-US" dirty="0" smtClean="0">
                <a:solidFill>
                  <a:srgbClr val="000000"/>
                </a:solidFill>
              </a:rPr>
              <a:t> </a:t>
            </a:r>
            <a:r>
              <a:rPr lang="en-US" dirty="0" err="1">
                <a:solidFill>
                  <a:srgbClr val="000000"/>
                </a:solidFill>
              </a:rPr>
              <a:t>haklarına</a:t>
            </a:r>
            <a:r>
              <a:rPr lang="en-US" dirty="0">
                <a:solidFill>
                  <a:srgbClr val="000000"/>
                </a:solidFill>
              </a:rPr>
              <a:t> </a:t>
            </a:r>
            <a:r>
              <a:rPr lang="en-US" dirty="0" err="1">
                <a:solidFill>
                  <a:srgbClr val="000000"/>
                </a:solidFill>
              </a:rPr>
              <a:t>riayet</a:t>
            </a:r>
            <a:r>
              <a:rPr lang="en-US" dirty="0">
                <a:solidFill>
                  <a:srgbClr val="000000"/>
                </a:solidFill>
              </a:rPr>
              <a:t> </a:t>
            </a:r>
            <a:r>
              <a:rPr lang="en-US" dirty="0" err="1">
                <a:solidFill>
                  <a:srgbClr val="000000"/>
                </a:solidFill>
              </a:rPr>
              <a:t>etme</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05762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Kullanım</a:t>
            </a:r>
            <a:endParaRPr lang="en-US" dirty="0"/>
          </a:p>
        </p:txBody>
      </p:sp>
      <p:sp>
        <p:nvSpPr>
          <p:cNvPr id="3" name="Content Placeholder 2"/>
          <p:cNvSpPr>
            <a:spLocks noGrp="1"/>
          </p:cNvSpPr>
          <p:nvPr>
            <p:ph idx="1"/>
          </p:nvPr>
        </p:nvSpPr>
        <p:spPr/>
        <p:txBody>
          <a:bodyPr/>
          <a:lstStyle/>
          <a:p>
            <a:r>
              <a:rPr lang="en-US" dirty="0" err="1">
                <a:solidFill>
                  <a:srgbClr val="000000"/>
                </a:solidFill>
              </a:rPr>
              <a:t>Sağlıklı</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Yanlış</a:t>
            </a:r>
            <a:r>
              <a:rPr lang="en-US" dirty="0" smtClean="0">
                <a:solidFill>
                  <a:srgbClr val="000000"/>
                </a:solidFill>
              </a:rPr>
              <a:t> </a:t>
            </a:r>
            <a:r>
              <a:rPr lang="en-US" dirty="0" err="1">
                <a:solidFill>
                  <a:srgbClr val="000000"/>
                </a:solidFill>
              </a:rPr>
              <a:t>duruş</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uzun</a:t>
            </a:r>
            <a:r>
              <a:rPr lang="en-US" dirty="0">
                <a:solidFill>
                  <a:srgbClr val="000000"/>
                </a:solidFill>
              </a:rPr>
              <a:t> </a:t>
            </a:r>
            <a:r>
              <a:rPr lang="en-US" dirty="0" err="1">
                <a:solidFill>
                  <a:srgbClr val="000000"/>
                </a:solidFill>
              </a:rPr>
              <a:t>oturuşlar</a:t>
            </a:r>
            <a:r>
              <a:rPr lang="en-US" dirty="0">
                <a:solidFill>
                  <a:srgbClr val="000000"/>
                </a:solidFill>
              </a:rPr>
              <a:t> </a:t>
            </a:r>
            <a:r>
              <a:rPr lang="en-US" dirty="0" err="1">
                <a:solidFill>
                  <a:srgbClr val="000000"/>
                </a:solidFill>
              </a:rPr>
              <a:t>sebebiyle</a:t>
            </a:r>
            <a:r>
              <a:rPr lang="en-US" dirty="0">
                <a:solidFill>
                  <a:srgbClr val="000000"/>
                </a:solidFill>
              </a:rPr>
              <a:t> </a:t>
            </a:r>
            <a:r>
              <a:rPr lang="en-US" dirty="0" err="1">
                <a:solidFill>
                  <a:srgbClr val="000000"/>
                </a:solidFill>
              </a:rPr>
              <a:t>bedenine</a:t>
            </a:r>
            <a:r>
              <a:rPr lang="en-US" dirty="0">
                <a:solidFill>
                  <a:srgbClr val="000000"/>
                </a:solidFill>
              </a:rPr>
              <a:t> </a:t>
            </a:r>
            <a:r>
              <a:rPr lang="en-US" dirty="0" err="1">
                <a:solidFill>
                  <a:srgbClr val="000000"/>
                </a:solidFill>
              </a:rPr>
              <a:t>zarar</a:t>
            </a:r>
            <a:r>
              <a:rPr lang="en-US" dirty="0">
                <a:solidFill>
                  <a:srgbClr val="000000"/>
                </a:solidFill>
              </a:rPr>
              <a:t> </a:t>
            </a:r>
            <a:r>
              <a:rPr lang="en-US" dirty="0" err="1">
                <a:solidFill>
                  <a:srgbClr val="000000"/>
                </a:solidFill>
              </a:rPr>
              <a:t>vermeyecek</a:t>
            </a:r>
            <a:r>
              <a:rPr lang="en-US" dirty="0">
                <a:solidFill>
                  <a:srgbClr val="000000"/>
                </a:solidFill>
              </a:rPr>
              <a:t> </a:t>
            </a:r>
            <a:r>
              <a:rPr lang="en-US" dirty="0" err="1">
                <a:solidFill>
                  <a:srgbClr val="000000"/>
                </a:solidFill>
              </a:rPr>
              <a:t>şekilde</a:t>
            </a:r>
            <a:r>
              <a:rPr lang="en-US" dirty="0">
                <a:solidFill>
                  <a:srgbClr val="000000"/>
                </a:solidFill>
              </a:rPr>
              <a:t> </a:t>
            </a:r>
            <a:r>
              <a:rPr lang="en-US" dirty="0" err="1" smtClean="0">
                <a:solidFill>
                  <a:srgbClr val="000000"/>
                </a:solidFill>
              </a:rPr>
              <a:t>kullanım</a:t>
            </a:r>
            <a:endParaRPr lang="en-US" dirty="0" smtClean="0">
              <a:solidFill>
                <a:srgbClr val="000000"/>
              </a:solidFill>
            </a:endParaRPr>
          </a:p>
          <a:p>
            <a:r>
              <a:rPr lang="en-US" dirty="0" err="1">
                <a:solidFill>
                  <a:srgbClr val="000000"/>
                </a:solidFill>
              </a:rPr>
              <a:t>Bilgili</a:t>
            </a:r>
            <a:r>
              <a:rPr lang="en-US" dirty="0">
                <a:solidFill>
                  <a:srgbClr val="000000"/>
                </a:solidFill>
              </a:rPr>
              <a:t> </a:t>
            </a:r>
            <a:r>
              <a:rPr lang="en-US" dirty="0" err="1" smtClean="0">
                <a:solidFill>
                  <a:srgbClr val="000000"/>
                </a:solidFill>
              </a:rPr>
              <a:t>Kullanım</a:t>
            </a:r>
            <a:r>
              <a:rPr lang="en-US" dirty="0" smtClean="0">
                <a:solidFill>
                  <a:srgbClr val="000000"/>
                </a:solidFill>
              </a:rPr>
              <a:t>: </a:t>
            </a:r>
            <a:r>
              <a:rPr lang="en-US" dirty="0" err="1" smtClean="0">
                <a:solidFill>
                  <a:srgbClr val="000000"/>
                </a:solidFill>
              </a:rPr>
              <a:t>Temel</a:t>
            </a:r>
            <a:r>
              <a:rPr lang="en-US" dirty="0" smtClean="0">
                <a:solidFill>
                  <a:srgbClr val="000000"/>
                </a:solidFill>
              </a:rPr>
              <a:t> </a:t>
            </a:r>
            <a:r>
              <a:rPr lang="en-US" dirty="0" err="1">
                <a:solidFill>
                  <a:srgbClr val="000000"/>
                </a:solidFill>
              </a:rPr>
              <a:t>teknoloji</a:t>
            </a:r>
            <a:r>
              <a:rPr lang="en-US" dirty="0">
                <a:solidFill>
                  <a:srgbClr val="000000"/>
                </a:solidFill>
              </a:rPr>
              <a:t> </a:t>
            </a:r>
            <a:r>
              <a:rPr lang="en-US" dirty="0" err="1">
                <a:solidFill>
                  <a:srgbClr val="000000"/>
                </a:solidFill>
              </a:rPr>
              <a:t>kullanımı</a:t>
            </a:r>
            <a:r>
              <a:rPr lang="en-US" dirty="0">
                <a:solidFill>
                  <a:srgbClr val="000000"/>
                </a:solidFill>
              </a:rPr>
              <a:t> </a:t>
            </a:r>
            <a:r>
              <a:rPr lang="en-US" dirty="0" err="1">
                <a:solidFill>
                  <a:srgbClr val="000000"/>
                </a:solidFill>
              </a:rPr>
              <a:t>bilgisine</a:t>
            </a:r>
            <a:r>
              <a:rPr lang="en-US" dirty="0">
                <a:solidFill>
                  <a:srgbClr val="000000"/>
                </a:solidFill>
              </a:rPr>
              <a:t> </a:t>
            </a:r>
            <a:r>
              <a:rPr lang="en-US" dirty="0" err="1">
                <a:solidFill>
                  <a:srgbClr val="000000"/>
                </a:solidFill>
              </a:rPr>
              <a:t>sahip</a:t>
            </a:r>
            <a:r>
              <a:rPr lang="en-US" dirty="0">
                <a:solidFill>
                  <a:srgbClr val="000000"/>
                </a:solidFill>
              </a:rPr>
              <a:t> </a:t>
            </a:r>
            <a:r>
              <a:rPr lang="en-US" dirty="0" err="1">
                <a:solidFill>
                  <a:srgbClr val="000000"/>
                </a:solidFill>
              </a:rPr>
              <a:t>olma</a:t>
            </a:r>
            <a:endParaRPr lang="en-US" dirty="0">
              <a:solidFill>
                <a:srgbClr val="000000"/>
              </a:solidFill>
            </a:endParaRPr>
          </a:p>
          <a:p>
            <a:r>
              <a:rPr lang="en-US" dirty="0" err="1">
                <a:solidFill>
                  <a:srgbClr val="000000"/>
                </a:solidFill>
              </a:rPr>
              <a:t>Sınırlı</a:t>
            </a:r>
            <a:r>
              <a:rPr lang="en-US" dirty="0">
                <a:solidFill>
                  <a:srgbClr val="000000"/>
                </a:solidFill>
              </a:rPr>
              <a:t> </a:t>
            </a:r>
            <a:r>
              <a:rPr lang="en-US" dirty="0" err="1">
                <a:solidFill>
                  <a:srgbClr val="000000"/>
                </a:solidFill>
              </a:rPr>
              <a:t>kullanım</a:t>
            </a:r>
            <a:r>
              <a:rPr lang="en-US" dirty="0">
                <a:solidFill>
                  <a:srgbClr val="000000"/>
                </a:solidFill>
              </a:rPr>
              <a:t>: </a:t>
            </a:r>
            <a:r>
              <a:rPr lang="en-US" dirty="0" err="1" smtClean="0">
                <a:solidFill>
                  <a:srgbClr val="000000"/>
                </a:solidFill>
              </a:rPr>
              <a:t>Kullanımda</a:t>
            </a:r>
            <a:r>
              <a:rPr lang="en-US" dirty="0" smtClean="0">
                <a:solidFill>
                  <a:srgbClr val="000000"/>
                </a:solidFill>
              </a:rPr>
              <a:t> </a:t>
            </a:r>
            <a:r>
              <a:rPr lang="en-US" dirty="0" err="1">
                <a:solidFill>
                  <a:srgbClr val="000000"/>
                </a:solidFill>
              </a:rPr>
              <a:t>mutlaka</a:t>
            </a:r>
            <a:r>
              <a:rPr lang="en-US" dirty="0">
                <a:solidFill>
                  <a:srgbClr val="000000"/>
                </a:solidFill>
              </a:rPr>
              <a:t> </a:t>
            </a:r>
            <a:r>
              <a:rPr lang="en-US" dirty="0" err="1">
                <a:solidFill>
                  <a:srgbClr val="000000"/>
                </a:solidFill>
              </a:rPr>
              <a:t>günlük</a:t>
            </a:r>
            <a:r>
              <a:rPr lang="en-US" dirty="0">
                <a:solidFill>
                  <a:srgbClr val="000000"/>
                </a:solidFill>
              </a:rPr>
              <a:t> </a:t>
            </a:r>
            <a:r>
              <a:rPr lang="en-US" dirty="0" err="1">
                <a:solidFill>
                  <a:srgbClr val="000000"/>
                </a:solidFill>
              </a:rPr>
              <a:t>süre</a:t>
            </a:r>
            <a:r>
              <a:rPr lang="en-US" dirty="0">
                <a:solidFill>
                  <a:srgbClr val="000000"/>
                </a:solidFill>
              </a:rPr>
              <a:t> </a:t>
            </a:r>
            <a:r>
              <a:rPr lang="en-US" dirty="0" err="1">
                <a:solidFill>
                  <a:srgbClr val="000000"/>
                </a:solidFill>
              </a:rPr>
              <a:t>sınırının</a:t>
            </a:r>
            <a:r>
              <a:rPr lang="en-US" dirty="0">
                <a:solidFill>
                  <a:srgbClr val="000000"/>
                </a:solidFill>
              </a:rPr>
              <a:t> </a:t>
            </a:r>
            <a:r>
              <a:rPr lang="en-US" dirty="0" err="1">
                <a:solidFill>
                  <a:srgbClr val="000000"/>
                </a:solidFill>
              </a:rPr>
              <a:t>olması</a:t>
            </a:r>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95278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Bağımlılığın Karakteristik Özellikleri</a:t>
            </a:r>
          </a:p>
        </p:txBody>
      </p:sp>
      <p:sp>
        <p:nvSpPr>
          <p:cNvPr id="2" name="TextBox 1"/>
          <p:cNvSpPr txBox="1"/>
          <p:nvPr/>
        </p:nvSpPr>
        <p:spPr>
          <a:xfrm>
            <a:off x="177021" y="1340768"/>
            <a:ext cx="8787593" cy="3016210"/>
          </a:xfrm>
          <a:prstGeom prst="rect">
            <a:avLst/>
          </a:prstGeom>
          <a:noFill/>
        </p:spPr>
        <p:txBody>
          <a:bodyPr wrap="square" rtlCol="0">
            <a:spAutoFit/>
          </a:bodyPr>
          <a:lstStyle/>
          <a:p>
            <a:pPr>
              <a:spcBef>
                <a:spcPts val="1000"/>
              </a:spcBef>
              <a:spcAft>
                <a:spcPts val="1000"/>
              </a:spcAft>
            </a:pPr>
            <a:r>
              <a:rPr lang="tr-TR" sz="2800" b="1" i="1" dirty="0">
                <a:solidFill>
                  <a:srgbClr val="000000"/>
                </a:solidFill>
                <a:latin typeface="+mn-lt"/>
              </a:rPr>
              <a:t>Bağımlılık </a:t>
            </a:r>
            <a:r>
              <a:rPr lang="tr-TR" sz="2800" b="1" i="1" dirty="0" err="1">
                <a:solidFill>
                  <a:srgbClr val="000000"/>
                </a:solidFill>
                <a:latin typeface="+mn-lt"/>
              </a:rPr>
              <a:t>primerdir</a:t>
            </a:r>
            <a:r>
              <a:rPr lang="tr-TR" sz="2800" b="1" i="1" dirty="0" smtClean="0">
                <a:solidFill>
                  <a:srgbClr val="000000"/>
                </a:solidFill>
                <a:latin typeface="+mn-lt"/>
              </a:rPr>
              <a:t>.</a:t>
            </a:r>
            <a:endParaRPr lang="tr-TR" sz="2800" b="1" i="1" dirty="0">
              <a:solidFill>
                <a:srgbClr val="000000"/>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Birincil bir hastalıktır.</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Başka bir rahatsızlığın sonucu olsa bile sebep ortadan kalktığında sonuç değişmez.</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Ayrıca tedavi gerektiren bir hastalıktır.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0734681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Kötüye</a:t>
            </a:r>
            <a:r>
              <a:rPr lang="en-US" dirty="0" smtClean="0"/>
              <a:t> </a:t>
            </a:r>
            <a:r>
              <a:rPr lang="en-US" dirty="0" err="1" smtClean="0"/>
              <a:t>Kullanım</a:t>
            </a:r>
            <a:endParaRPr lang="en-US" dirty="0"/>
          </a:p>
        </p:txBody>
      </p:sp>
      <p:sp>
        <p:nvSpPr>
          <p:cNvPr id="3" name="Content Placeholder 2"/>
          <p:cNvSpPr>
            <a:spLocks noGrp="1"/>
          </p:cNvSpPr>
          <p:nvPr>
            <p:ph idx="1"/>
          </p:nvPr>
        </p:nvSpPr>
        <p:spPr/>
        <p:txBody>
          <a:bodyPr/>
          <a:lstStyle/>
          <a:p>
            <a:r>
              <a:rPr lang="en-US" dirty="0" err="1" smtClean="0">
                <a:solidFill>
                  <a:srgbClr val="000000"/>
                </a:solidFill>
              </a:rPr>
              <a:t>Fiziksel</a:t>
            </a:r>
            <a:r>
              <a:rPr lang="en-US" dirty="0" smtClean="0">
                <a:solidFill>
                  <a:srgbClr val="000000"/>
                </a:solidFill>
              </a:rPr>
              <a:t> </a:t>
            </a:r>
          </a:p>
          <a:p>
            <a:r>
              <a:rPr lang="en-US" dirty="0" err="1" smtClean="0">
                <a:solidFill>
                  <a:srgbClr val="000000"/>
                </a:solidFill>
              </a:rPr>
              <a:t>Psikolojik</a:t>
            </a:r>
            <a:endParaRPr lang="en-US" dirty="0" smtClean="0">
              <a:solidFill>
                <a:srgbClr val="000000"/>
              </a:solidFill>
            </a:endParaRPr>
          </a:p>
          <a:p>
            <a:r>
              <a:rPr lang="en-US" dirty="0" err="1" smtClean="0">
                <a:solidFill>
                  <a:srgbClr val="000000"/>
                </a:solidFill>
              </a:rPr>
              <a:t>Sosyal</a:t>
            </a:r>
            <a:r>
              <a:rPr lang="en-US" dirty="0" smtClean="0">
                <a:solidFill>
                  <a:srgbClr val="000000"/>
                </a:solidFill>
              </a:rPr>
              <a:t> </a:t>
            </a:r>
          </a:p>
          <a:p>
            <a:r>
              <a:rPr lang="en-US" dirty="0" err="1" smtClean="0">
                <a:solidFill>
                  <a:srgbClr val="000000"/>
                </a:solidFill>
              </a:rPr>
              <a:t>Zihinsel</a:t>
            </a:r>
            <a:endParaRPr lang="en-US" dirty="0" smtClean="0">
              <a:solidFill>
                <a:srgbClr val="000000"/>
              </a:solidFill>
            </a:endParaRPr>
          </a:p>
          <a:p>
            <a:r>
              <a:rPr lang="en-US" dirty="0" err="1" smtClean="0">
                <a:solidFill>
                  <a:srgbClr val="000000"/>
                </a:solidFill>
              </a:rPr>
              <a:t>Manevi</a:t>
            </a:r>
            <a:endParaRPr lang="en-US" dirty="0">
              <a:solidFill>
                <a:srgbClr val="000000"/>
              </a:solidFill>
            </a:endParaRPr>
          </a:p>
        </p:txBody>
      </p:sp>
    </p:spTree>
    <p:extLst>
      <p:ext uri="{BB962C8B-B14F-4D97-AF65-F5344CB8AC3E}">
        <p14:creationId xmlns:p14="http://schemas.microsoft.com/office/powerpoint/2010/main" val="214524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Bağımlılık</a:t>
            </a:r>
            <a:endParaRPr lang="en-US" dirty="0"/>
          </a:p>
        </p:txBody>
      </p:sp>
      <p:sp>
        <p:nvSpPr>
          <p:cNvPr id="3" name="Content Placeholder 2"/>
          <p:cNvSpPr>
            <a:spLocks noGrp="1"/>
          </p:cNvSpPr>
          <p:nvPr>
            <p:ph idx="1"/>
          </p:nvPr>
        </p:nvSpPr>
        <p:spPr/>
        <p:txBody>
          <a:bodyPr/>
          <a:lstStyle/>
          <a:p>
            <a:endParaRPr lang="en-US" dirty="0">
              <a:solidFill>
                <a:srgbClr val="000000"/>
              </a:solidFill>
            </a:endParaRPr>
          </a:p>
        </p:txBody>
      </p:sp>
    </p:spTree>
    <p:extLst>
      <p:ext uri="{BB962C8B-B14F-4D97-AF65-F5344CB8AC3E}">
        <p14:creationId xmlns:p14="http://schemas.microsoft.com/office/powerpoint/2010/main" val="456490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263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rgbClr val="00B158"/>
                </a:solidFill>
                <a:latin typeface="Calibri" panose="020F0502020204030204" pitchFamily="34" charset="0"/>
              </a:rPr>
              <a:t>Young’a</a:t>
            </a:r>
            <a:r>
              <a:rPr lang="tr-TR" sz="2800" b="1" dirty="0">
                <a:solidFill>
                  <a:srgbClr val="00B158"/>
                </a:solidFill>
                <a:latin typeface="Calibri" panose="020F0502020204030204" pitchFamily="34" charset="0"/>
              </a:rPr>
              <a:t> Göre İnternet Bağımlılığı Tanı Kriterleri</a:t>
            </a:r>
          </a:p>
        </p:txBody>
      </p:sp>
      <p:sp>
        <p:nvSpPr>
          <p:cNvPr id="2" name="TextBox 1"/>
          <p:cNvSpPr txBox="1"/>
          <p:nvPr/>
        </p:nvSpPr>
        <p:spPr>
          <a:xfrm>
            <a:off x="177021" y="1340768"/>
            <a:ext cx="8787593" cy="3447098"/>
          </a:xfrm>
          <a:prstGeom prst="rect">
            <a:avLst/>
          </a:prstGeom>
          <a:noFill/>
        </p:spPr>
        <p:txBody>
          <a:bodyPr wrap="square" rtlCol="0">
            <a:spAutoFit/>
          </a:bodyPr>
          <a:lstStyle/>
          <a:p>
            <a:pPr marL="514350" lvl="1" indent="-514350">
              <a:spcBef>
                <a:spcPts val="1000"/>
              </a:spcBef>
              <a:spcAft>
                <a:spcPts val="1000"/>
              </a:spcAft>
              <a:buFont typeface="+mj-lt"/>
              <a:buAutoNum type="arabicPeriod"/>
            </a:pPr>
            <a:r>
              <a:rPr lang="tr-TR" sz="2800" b="1" dirty="0">
                <a:latin typeface="+mn-lt"/>
              </a:rPr>
              <a:t>İnternet ile ilgili aşırı zihinsel uğraş</a:t>
            </a:r>
          </a:p>
          <a:p>
            <a:pPr marL="514350" lvl="1" indent="-514350">
              <a:spcBef>
                <a:spcPts val="1000"/>
              </a:spcBef>
              <a:spcAft>
                <a:spcPts val="1000"/>
              </a:spcAft>
              <a:buFont typeface="+mj-lt"/>
              <a:buAutoNum type="arabicPeriod"/>
            </a:pPr>
            <a:r>
              <a:rPr lang="tr-TR" sz="2800" b="1" dirty="0">
                <a:latin typeface="+mn-lt"/>
              </a:rPr>
              <a:t>İnternete bağlı kalma süresinde artışa ihtiyaç duyma</a:t>
            </a:r>
          </a:p>
          <a:p>
            <a:pPr marL="514350" lvl="1" indent="-514350">
              <a:spcBef>
                <a:spcPts val="1000"/>
              </a:spcBef>
              <a:spcAft>
                <a:spcPts val="1000"/>
              </a:spcAft>
              <a:buFont typeface="+mj-lt"/>
              <a:buAutoNum type="arabicPeriod"/>
            </a:pPr>
            <a:r>
              <a:rPr lang="tr-TR" sz="2800" b="1" dirty="0">
                <a:latin typeface="+mn-lt"/>
              </a:rPr>
              <a:t>İnternet kullanımını azaltmaya yönelik başarısız girişimlerde bulunma </a:t>
            </a:r>
          </a:p>
          <a:p>
            <a:pPr marL="514350" lvl="1" indent="-514350">
              <a:spcBef>
                <a:spcPts val="1000"/>
              </a:spcBef>
              <a:spcAft>
                <a:spcPts val="1000"/>
              </a:spcAft>
              <a:buFont typeface="+mj-lt"/>
              <a:buAutoNum type="arabicPeriod"/>
            </a:pPr>
            <a:r>
              <a:rPr lang="tr-TR" sz="2800" b="1" dirty="0">
                <a:latin typeface="+mn-lt"/>
              </a:rPr>
              <a:t>İnternet kullanımının azaltılması durumunda yoksunluk belirtileri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70564111"/>
      </p:ext>
    </p:extLst>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263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rgbClr val="00B158"/>
                </a:solidFill>
                <a:latin typeface="Calibri" panose="020F0502020204030204" pitchFamily="34" charset="0"/>
              </a:rPr>
              <a:t>Young’a</a:t>
            </a:r>
            <a:r>
              <a:rPr lang="tr-TR" sz="2800" b="1" dirty="0">
                <a:solidFill>
                  <a:srgbClr val="00B158"/>
                </a:solidFill>
                <a:latin typeface="Calibri" panose="020F0502020204030204" pitchFamily="34" charset="0"/>
              </a:rPr>
              <a:t> Göre İnternet Bağımlılığı Tanı Kriterleri</a:t>
            </a:r>
          </a:p>
        </p:txBody>
      </p:sp>
      <p:sp>
        <p:nvSpPr>
          <p:cNvPr id="2" name="TextBox 1"/>
          <p:cNvSpPr txBox="1"/>
          <p:nvPr/>
        </p:nvSpPr>
        <p:spPr>
          <a:xfrm>
            <a:off x="177021" y="1340768"/>
            <a:ext cx="8787593" cy="4308872"/>
          </a:xfrm>
          <a:prstGeom prst="rect">
            <a:avLst/>
          </a:prstGeom>
          <a:noFill/>
        </p:spPr>
        <p:txBody>
          <a:bodyPr wrap="square" rtlCol="0">
            <a:spAutoFit/>
          </a:bodyPr>
          <a:lstStyle/>
          <a:p>
            <a:pPr marL="514350" lvl="1" indent="-514350">
              <a:spcBef>
                <a:spcPts val="1000"/>
              </a:spcBef>
              <a:spcAft>
                <a:spcPts val="1000"/>
              </a:spcAft>
              <a:buFont typeface="+mj-lt"/>
              <a:buAutoNum type="arabicPeriod" startAt="5"/>
            </a:pPr>
            <a:r>
              <a:rPr lang="tr-TR" sz="2800" b="1" dirty="0">
                <a:latin typeface="+mn-lt"/>
              </a:rPr>
              <a:t>Başlangıçta olduğundan daha uzun süre internete bağlı kalma</a:t>
            </a:r>
          </a:p>
          <a:p>
            <a:pPr marL="514350" lvl="1" indent="-514350">
              <a:spcBef>
                <a:spcPts val="1000"/>
              </a:spcBef>
              <a:spcAft>
                <a:spcPts val="1000"/>
              </a:spcAft>
              <a:buFont typeface="+mj-lt"/>
              <a:buAutoNum type="arabicPeriod" startAt="5"/>
            </a:pPr>
            <a:r>
              <a:rPr lang="tr-TR" sz="2800" b="1" dirty="0">
                <a:latin typeface="+mn-lt"/>
              </a:rPr>
              <a:t>İnternetin aşırı kullanılması yüzünden ilişkiler, okul ya da işle ilgili sorunlar yaşama</a:t>
            </a:r>
          </a:p>
          <a:p>
            <a:pPr marL="514350" lvl="1" indent="-514350">
              <a:spcBef>
                <a:spcPts val="1000"/>
              </a:spcBef>
              <a:spcAft>
                <a:spcPts val="1000"/>
              </a:spcAft>
              <a:buFont typeface="+mj-lt"/>
              <a:buAutoNum type="arabicPeriod" startAt="5"/>
            </a:pPr>
            <a:r>
              <a:rPr lang="tr-TR" sz="2800" b="1" dirty="0">
                <a:latin typeface="+mn-lt"/>
              </a:rPr>
              <a:t>İnternete bağlı kalabilmek için aile üyelerine, terapiste ya da başkalarına yalan söyleme</a:t>
            </a:r>
          </a:p>
          <a:p>
            <a:pPr marL="514350" lvl="1" indent="-514350">
              <a:spcBef>
                <a:spcPts val="1000"/>
              </a:spcBef>
              <a:spcAft>
                <a:spcPts val="1000"/>
              </a:spcAft>
              <a:buFont typeface="+mj-lt"/>
              <a:buAutoNum type="arabicPeriod" startAt="5"/>
            </a:pPr>
            <a:r>
              <a:rPr lang="tr-TR" sz="2800" b="1" dirty="0">
                <a:latin typeface="+mn-lt"/>
              </a:rPr>
              <a:t>İnternete bağlı kalınan süre içerisinde duygulanım değişikliğinin olması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7994927"/>
      </p:ext>
    </p:extLst>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6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rgbClr val="00B158"/>
                </a:solidFill>
                <a:latin typeface="Calibri" panose="020F0502020204030204" pitchFamily="34" charset="0"/>
              </a:rPr>
              <a:t>Goldberg’e</a:t>
            </a:r>
            <a:r>
              <a:rPr lang="tr-TR" sz="2800" b="1" dirty="0">
                <a:solidFill>
                  <a:srgbClr val="00B158"/>
                </a:solidFill>
                <a:latin typeface="Calibri" panose="020F0502020204030204" pitchFamily="34" charset="0"/>
              </a:rPr>
              <a:t> Göre İnternet Bağımlılığı Tanı Kriterleri</a:t>
            </a:r>
          </a:p>
        </p:txBody>
      </p:sp>
      <p:sp>
        <p:nvSpPr>
          <p:cNvPr id="2" name="TextBox 1"/>
          <p:cNvSpPr txBox="1"/>
          <p:nvPr/>
        </p:nvSpPr>
        <p:spPr>
          <a:xfrm>
            <a:off x="177021" y="1340768"/>
            <a:ext cx="8787593" cy="2246769"/>
          </a:xfrm>
          <a:prstGeom prst="rect">
            <a:avLst/>
          </a:prstGeom>
          <a:noFill/>
        </p:spPr>
        <p:txBody>
          <a:bodyPr wrap="square" rtlCol="0">
            <a:spAutoFit/>
          </a:bodyPr>
          <a:lstStyle/>
          <a:p>
            <a:pPr marL="0" lvl="1">
              <a:spcBef>
                <a:spcPts val="900"/>
              </a:spcBef>
              <a:spcAft>
                <a:spcPts val="900"/>
              </a:spcAft>
            </a:pPr>
            <a:r>
              <a:rPr lang="tr-TR" sz="2800" b="1" dirty="0">
                <a:solidFill>
                  <a:srgbClr val="000000"/>
                </a:solidFill>
                <a:latin typeface="+mn-lt"/>
              </a:rPr>
              <a:t>Kişinin on iki  aylık  bir  dönem  içinde  herhangi  bir  zamanda  ortaya  çıkan,  aşağıdakilerin  </a:t>
            </a:r>
            <a:r>
              <a:rPr lang="tr-TR" sz="2800" b="1" dirty="0" smtClean="0">
                <a:solidFill>
                  <a:srgbClr val="000000"/>
                </a:solidFill>
                <a:latin typeface="+mn-lt"/>
              </a:rPr>
              <a:t>üçü  </a:t>
            </a:r>
            <a:r>
              <a:rPr lang="tr-TR" sz="2800" b="1" dirty="0">
                <a:solidFill>
                  <a:srgbClr val="000000"/>
                </a:solidFill>
                <a:latin typeface="+mn-lt"/>
              </a:rPr>
              <a:t>veya  daha  fazlasıyla kendini  gösteren,  klinik  olarak  belirgin  bir  bozulmaya  ya da  sıkıntıya  yol  açan  uygunsuz  bir internet  kullanımının olması lazımdır.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05039161"/>
      </p:ext>
    </p:extLst>
  </p:cSld>
  <p:clrMapOvr>
    <a:masterClrMapping/>
  </p:clrMapOvr>
  <p:transition spd="slow">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6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latin typeface="Calibri" panose="020F0502020204030204" pitchFamily="34" charset="0"/>
              </a:rPr>
              <a:t>Goldberg’e</a:t>
            </a:r>
            <a:r>
              <a:rPr lang="tr-TR" sz="2800" b="1" dirty="0">
                <a:latin typeface="Calibri" panose="020F0502020204030204" pitchFamily="34" charset="0"/>
              </a:rPr>
              <a:t> Göre İnternet Bağımlılığı Tanı Kriterleri</a:t>
            </a:r>
          </a:p>
        </p:txBody>
      </p:sp>
      <p:sp>
        <p:nvSpPr>
          <p:cNvPr id="2" name="TextBox 1"/>
          <p:cNvSpPr txBox="1"/>
          <p:nvPr/>
        </p:nvSpPr>
        <p:spPr>
          <a:xfrm>
            <a:off x="177021" y="1340768"/>
            <a:ext cx="8787593" cy="2708434"/>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rgbClr val="00B158"/>
                </a:solidFill>
                <a:latin typeface="+mn-lt"/>
              </a:rPr>
              <a:t>Tolerans gelişimi</a:t>
            </a:r>
          </a:p>
          <a:p>
            <a:pPr marL="280988" lvl="1" indent="-280988">
              <a:spcBef>
                <a:spcPts val="900"/>
              </a:spcBef>
              <a:spcAft>
                <a:spcPts val="900"/>
              </a:spcAft>
              <a:buFont typeface="Wingdings" panose="05000000000000000000" pitchFamily="2" charset="2"/>
              <a:buChar char="§"/>
            </a:pPr>
            <a:r>
              <a:rPr lang="tr-TR" sz="2800" b="1" dirty="0">
                <a:solidFill>
                  <a:srgbClr val="00B158"/>
                </a:solidFill>
                <a:latin typeface="+mn-lt"/>
              </a:rPr>
              <a:t>Yoksunluk gelişmesi</a:t>
            </a:r>
          </a:p>
          <a:p>
            <a:pPr marL="280988" lvl="1" indent="-280988">
              <a:spcBef>
                <a:spcPts val="900"/>
              </a:spcBef>
              <a:spcAft>
                <a:spcPts val="900"/>
              </a:spcAft>
              <a:buFont typeface="Wingdings" panose="05000000000000000000" pitchFamily="2" charset="2"/>
              <a:buChar char="§"/>
            </a:pPr>
            <a:r>
              <a:rPr lang="tr-TR" sz="2800" b="1" dirty="0" err="1">
                <a:solidFill>
                  <a:srgbClr val="00B158"/>
                </a:solidFill>
                <a:latin typeface="+mn-lt"/>
              </a:rPr>
              <a:t>Psikomotor</a:t>
            </a:r>
            <a:r>
              <a:rPr lang="tr-TR" sz="2800" b="1" dirty="0">
                <a:solidFill>
                  <a:srgbClr val="00B158"/>
                </a:solidFill>
                <a:latin typeface="+mn-lt"/>
              </a:rPr>
              <a:t> ajitasyon, bunaltı, internette neler olduğu hakkında takıntılı düşüncelerden en az iki tanesinin ortaya çıkması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59960783"/>
      </p:ext>
    </p:extLst>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340768"/>
            <a:ext cx="8787593" cy="118494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rgbClr val="000000"/>
                </a:solidFill>
                <a:latin typeface="+mn-lt"/>
              </a:rPr>
              <a:t>Özgül Patolojik İnternet Kullanımı (ÖPİK)</a:t>
            </a:r>
          </a:p>
          <a:p>
            <a:pPr marL="280988" lvl="1" indent="-280988">
              <a:spcBef>
                <a:spcPts val="900"/>
              </a:spcBef>
              <a:spcAft>
                <a:spcPts val="900"/>
              </a:spcAft>
              <a:buFont typeface="Wingdings" panose="05000000000000000000" pitchFamily="2" charset="2"/>
              <a:buChar char="§"/>
            </a:pPr>
            <a:r>
              <a:rPr lang="tr-TR" sz="2800" b="1" dirty="0">
                <a:solidFill>
                  <a:srgbClr val="000000"/>
                </a:solidFill>
                <a:latin typeface="+mn-lt"/>
              </a:rPr>
              <a:t>Genel Patolojik İnternet Kullanımı (GPİK)</a:t>
            </a:r>
          </a:p>
        </p:txBody>
      </p:sp>
      <p:sp>
        <p:nvSpPr>
          <p:cNvPr id="11" name="14 Dikdörtgen"/>
          <p:cNvSpPr>
            <a:spLocks noChangeArrowheads="1"/>
          </p:cNvSpPr>
          <p:nvPr/>
        </p:nvSpPr>
        <p:spPr bwMode="auto">
          <a:xfrm>
            <a:off x="179388" y="395288"/>
            <a:ext cx="5547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solidFill>
                  <a:srgbClr val="00B158"/>
                </a:solidFill>
                <a:latin typeface="Calibri" panose="020F0502020204030204" pitchFamily="34" charset="0"/>
              </a:rPr>
              <a:t>İnternet Bağımlılığı İsimlendirmeleri</a:t>
            </a:r>
            <a:endParaRPr lang="tr-TR" sz="2800" b="1" dirty="0">
              <a:solidFill>
                <a:srgbClr val="00B158"/>
              </a:solidFill>
              <a:latin typeface="Calibri" panose="020F0502020204030204" pitchFamily="34" charset="0"/>
            </a:endParaRPr>
          </a:p>
        </p:txBody>
      </p:sp>
    </p:spTree>
    <p:extLst>
      <p:ext uri="{BB962C8B-B14F-4D97-AF65-F5344CB8AC3E}">
        <p14:creationId xmlns:p14="http://schemas.microsoft.com/office/powerpoint/2010/main" val="2028036779"/>
      </p:ext>
    </p:extLst>
  </p:cSld>
  <p:clrMapOvr>
    <a:masterClrMapping/>
  </p:clrMapOvr>
  <p:transition spd="slow">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Bağımlılığında Ortaya Çıkan Davranışlar</a:t>
            </a:r>
          </a:p>
        </p:txBody>
      </p:sp>
      <p:sp>
        <p:nvSpPr>
          <p:cNvPr id="2" name="TextBox 1"/>
          <p:cNvSpPr txBox="1"/>
          <p:nvPr/>
        </p:nvSpPr>
        <p:spPr>
          <a:xfrm>
            <a:off x="177021" y="1340768"/>
            <a:ext cx="8787593" cy="403187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Daha az dışarıya çıkmak</a:t>
            </a:r>
          </a:p>
          <a:p>
            <a:pPr marL="280988" lvl="1" indent="-280988">
              <a:spcBef>
                <a:spcPts val="900"/>
              </a:spcBef>
              <a:spcAft>
                <a:spcPts val="900"/>
              </a:spcAft>
              <a:buFont typeface="Wingdings" panose="05000000000000000000" pitchFamily="2" charset="2"/>
              <a:buChar char="§"/>
            </a:pPr>
            <a:r>
              <a:rPr lang="tr-TR" sz="2800" b="1" dirty="0">
                <a:latin typeface="+mn-lt"/>
              </a:rPr>
              <a:t>İnternet kullanımı haricinde daha az zaman geçirme</a:t>
            </a:r>
          </a:p>
          <a:p>
            <a:pPr marL="280988" lvl="1" indent="-280988">
              <a:spcBef>
                <a:spcPts val="900"/>
              </a:spcBef>
              <a:spcAft>
                <a:spcPts val="900"/>
              </a:spcAft>
              <a:buFont typeface="Wingdings" panose="05000000000000000000" pitchFamily="2" charset="2"/>
              <a:buChar char="§"/>
            </a:pPr>
            <a:r>
              <a:rPr lang="tr-TR" sz="2800" b="1" dirty="0">
                <a:latin typeface="+mn-lt"/>
              </a:rPr>
              <a:t>Ev ya da iş ortamında yemek yemeye daha az zaman harcama</a:t>
            </a:r>
          </a:p>
          <a:p>
            <a:pPr marL="280988" lvl="1" indent="-280988">
              <a:spcBef>
                <a:spcPts val="900"/>
              </a:spcBef>
              <a:spcAft>
                <a:spcPts val="900"/>
              </a:spcAft>
              <a:buFont typeface="Wingdings" panose="05000000000000000000" pitchFamily="2" charset="2"/>
              <a:buChar char="§"/>
            </a:pPr>
            <a:r>
              <a:rPr lang="tr-TR" sz="2800" b="1" dirty="0">
                <a:latin typeface="+mn-lt"/>
              </a:rPr>
              <a:t>İnterneti her defasında daha fazla kullanmayı isteme</a:t>
            </a:r>
          </a:p>
          <a:p>
            <a:pPr marL="280988" lvl="1" indent="-280988">
              <a:spcBef>
                <a:spcPts val="900"/>
              </a:spcBef>
              <a:spcAft>
                <a:spcPts val="900"/>
              </a:spcAft>
              <a:buFont typeface="Wingdings" panose="05000000000000000000" pitchFamily="2" charset="2"/>
              <a:buChar char="§"/>
            </a:pPr>
            <a:r>
              <a:rPr lang="tr-TR" sz="2800" b="1" dirty="0">
                <a:latin typeface="+mn-lt"/>
              </a:rPr>
              <a:t>Genellikle bilgisayar başında yemek yeme alışkanlığı kazanma</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44742113"/>
      </p:ext>
    </p:extLst>
  </p:cSld>
  <p:clrMapOvr>
    <a:masterClrMapping/>
  </p:clrMapOvr>
  <p:transition spd="slow">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Bağımlılığında Ortaya Çıkan Davranışlar</a:t>
            </a:r>
          </a:p>
        </p:txBody>
      </p:sp>
      <p:sp>
        <p:nvSpPr>
          <p:cNvPr id="2" name="TextBox 1"/>
          <p:cNvSpPr txBox="1"/>
          <p:nvPr/>
        </p:nvSpPr>
        <p:spPr>
          <a:xfrm>
            <a:off x="177021" y="1340768"/>
            <a:ext cx="8787593" cy="4262706"/>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İnternetin başında geçirilen zamanı kontrol etmekte güçlük çekme</a:t>
            </a:r>
          </a:p>
          <a:p>
            <a:pPr marL="280988" lvl="1" indent="-280988">
              <a:spcBef>
                <a:spcPts val="900"/>
              </a:spcBef>
              <a:spcAft>
                <a:spcPts val="900"/>
              </a:spcAft>
              <a:buFont typeface="Wingdings" panose="05000000000000000000" pitchFamily="2" charset="2"/>
              <a:buChar char="§"/>
            </a:pPr>
            <a:r>
              <a:rPr lang="tr-TR" sz="2800" b="1" dirty="0">
                <a:latin typeface="+mn-lt"/>
              </a:rPr>
              <a:t>Sürekli uykusuz ve yorgun görünme</a:t>
            </a:r>
          </a:p>
          <a:p>
            <a:pPr marL="280988" lvl="1" indent="-280988">
              <a:spcBef>
                <a:spcPts val="900"/>
              </a:spcBef>
              <a:spcAft>
                <a:spcPts val="900"/>
              </a:spcAft>
              <a:buFont typeface="Wingdings" panose="05000000000000000000" pitchFamily="2" charset="2"/>
              <a:buChar char="§"/>
            </a:pPr>
            <a:r>
              <a:rPr lang="tr-TR" sz="2800" b="1" dirty="0">
                <a:latin typeface="+mn-lt"/>
              </a:rPr>
              <a:t>İnternetin başında planladığı süreden daha çok kalma</a:t>
            </a:r>
          </a:p>
          <a:p>
            <a:pPr marL="280988" lvl="1" indent="-280988">
              <a:spcBef>
                <a:spcPts val="900"/>
              </a:spcBef>
              <a:spcAft>
                <a:spcPts val="900"/>
              </a:spcAft>
              <a:buFont typeface="Wingdings" panose="05000000000000000000" pitchFamily="2" charset="2"/>
              <a:buChar char="§"/>
            </a:pPr>
            <a:r>
              <a:rPr lang="tr-TR" sz="2800" b="1" dirty="0" smtClean="0">
                <a:latin typeface="+mn-lt"/>
              </a:rPr>
              <a:t>Çevreyle arasındaki </a:t>
            </a:r>
            <a:r>
              <a:rPr lang="tr-TR" sz="2800" b="1" dirty="0">
                <a:latin typeface="+mn-lt"/>
              </a:rPr>
              <a:t>ilişkinin zayıflaması ya da kopması</a:t>
            </a:r>
          </a:p>
          <a:p>
            <a:pPr marL="280988" lvl="1" indent="-280988">
              <a:spcBef>
                <a:spcPts val="900"/>
              </a:spcBef>
              <a:spcAft>
                <a:spcPts val="900"/>
              </a:spcAft>
              <a:buFont typeface="Wingdings" panose="05000000000000000000" pitchFamily="2" charset="2"/>
              <a:buChar char="§"/>
            </a:pPr>
            <a:r>
              <a:rPr lang="tr-TR" sz="2800" b="1" dirty="0">
                <a:latin typeface="+mn-lt"/>
              </a:rPr>
              <a:t>İnternet başında harcanan uzun zamanı inkâr etme</a:t>
            </a:r>
          </a:p>
          <a:p>
            <a:pPr marL="280988" lvl="1" indent="-280988">
              <a:spcBef>
                <a:spcPts val="900"/>
              </a:spcBef>
              <a:spcAft>
                <a:spcPts val="900"/>
              </a:spcAft>
              <a:buFont typeface="Wingdings" panose="05000000000000000000" pitchFamily="2" charset="2"/>
              <a:buChar char="§"/>
            </a:pPr>
            <a:r>
              <a:rPr lang="tr-TR" sz="2800" b="1" dirty="0">
                <a:latin typeface="+mn-lt"/>
              </a:rPr>
              <a:t>Bireyin </a:t>
            </a:r>
            <a:r>
              <a:rPr lang="tr-TR" sz="2800" b="1" dirty="0" smtClean="0">
                <a:latin typeface="+mn-lt"/>
              </a:rPr>
              <a:t>durumundan başkalarının şikâyet eder olması</a:t>
            </a:r>
            <a:endParaRPr lang="tr-TR" sz="2800" b="1" dirty="0">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7178213"/>
      </p:ext>
    </p:extLst>
  </p:cSld>
  <p:clrMapOvr>
    <a:masterClrMapping/>
  </p:clrMapOvr>
  <p:transition spd="slow">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Bağımlılığında Ortaya Çıkan Davranışlar</a:t>
            </a:r>
          </a:p>
        </p:txBody>
      </p:sp>
      <p:sp>
        <p:nvSpPr>
          <p:cNvPr id="2" name="TextBox 1"/>
          <p:cNvSpPr txBox="1"/>
          <p:nvPr/>
        </p:nvSpPr>
        <p:spPr>
          <a:xfrm>
            <a:off x="177021" y="1340768"/>
            <a:ext cx="8787593" cy="3801041"/>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smtClean="0">
                <a:latin typeface="+mn-lt"/>
              </a:rPr>
              <a:t>İnterneti </a:t>
            </a:r>
            <a:r>
              <a:rPr lang="tr-TR" sz="2800" b="1" dirty="0">
                <a:latin typeface="+mn-lt"/>
              </a:rPr>
              <a:t>kullandığında kendini daha iyi ve mutlu hissetme</a:t>
            </a:r>
          </a:p>
          <a:p>
            <a:pPr marL="280988" lvl="1" indent="-280988">
              <a:spcBef>
                <a:spcPts val="900"/>
              </a:spcBef>
              <a:spcAft>
                <a:spcPts val="900"/>
              </a:spcAft>
              <a:buFont typeface="Wingdings" panose="05000000000000000000" pitchFamily="2" charset="2"/>
              <a:buChar char="§"/>
            </a:pPr>
            <a:r>
              <a:rPr lang="tr-TR" sz="2800" b="1" dirty="0">
                <a:latin typeface="+mn-lt"/>
              </a:rPr>
              <a:t>Yapılması gereken görev ve sorumluluklar olduğu hâlde internet başından ayrılamama</a:t>
            </a:r>
          </a:p>
          <a:p>
            <a:pPr marL="280988" lvl="1" indent="-280988">
              <a:spcBef>
                <a:spcPts val="900"/>
              </a:spcBef>
              <a:spcAft>
                <a:spcPts val="900"/>
              </a:spcAft>
              <a:buFont typeface="Wingdings" panose="05000000000000000000" pitchFamily="2" charset="2"/>
              <a:buChar char="§"/>
            </a:pPr>
            <a:r>
              <a:rPr lang="tr-TR" sz="2800" b="1" dirty="0">
                <a:latin typeface="+mn-lt"/>
              </a:rPr>
              <a:t>Aile üyeleri evde yokken bunu bir rahatlama ve kurtuluş görüp internete girme</a:t>
            </a:r>
          </a:p>
          <a:p>
            <a:pPr marL="280988" lvl="1" indent="-280988">
              <a:spcBef>
                <a:spcPts val="900"/>
              </a:spcBef>
              <a:spcAft>
                <a:spcPts val="900"/>
              </a:spcAft>
              <a:buFont typeface="Wingdings" panose="05000000000000000000" pitchFamily="2" charset="2"/>
              <a:buChar char="§"/>
            </a:pPr>
            <a:r>
              <a:rPr lang="tr-TR" sz="2800" b="1" dirty="0">
                <a:latin typeface="+mn-lt"/>
              </a:rPr>
              <a:t>İnterneti “iyi hissedilen” tek yer olarak görme</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7250282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Bağımlılığın Karakteristik Özellikleri</a:t>
            </a:r>
          </a:p>
        </p:txBody>
      </p:sp>
      <p:sp>
        <p:nvSpPr>
          <p:cNvPr id="2" name="TextBox 1"/>
          <p:cNvSpPr txBox="1"/>
          <p:nvPr/>
        </p:nvSpPr>
        <p:spPr>
          <a:xfrm>
            <a:off x="177021" y="1340768"/>
            <a:ext cx="8787593" cy="3877985"/>
          </a:xfrm>
          <a:prstGeom prst="rect">
            <a:avLst/>
          </a:prstGeom>
          <a:noFill/>
        </p:spPr>
        <p:txBody>
          <a:bodyPr wrap="square" rtlCol="0">
            <a:spAutoFit/>
          </a:bodyPr>
          <a:lstStyle/>
          <a:p>
            <a:pPr>
              <a:spcBef>
                <a:spcPts val="1000"/>
              </a:spcBef>
              <a:spcAft>
                <a:spcPts val="1000"/>
              </a:spcAft>
            </a:pPr>
            <a:r>
              <a:rPr lang="tr-TR" sz="2800" b="1" i="1" dirty="0">
                <a:solidFill>
                  <a:srgbClr val="000000"/>
                </a:solidFill>
                <a:latin typeface="+mn-lt"/>
              </a:rPr>
              <a:t>Bağımlılık ilerler</a:t>
            </a:r>
            <a:r>
              <a:rPr lang="tr-TR" sz="2800" b="1" i="1" dirty="0" smtClean="0">
                <a:solidFill>
                  <a:srgbClr val="000000"/>
                </a:solidFill>
                <a:latin typeface="+mn-lt"/>
              </a:rPr>
              <a:t>.</a:t>
            </a:r>
            <a:endParaRPr lang="tr-TR" sz="2800" b="1" i="1" dirty="0">
              <a:solidFill>
                <a:srgbClr val="000000"/>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 olunan nesnenin kullanım miktarı, bağımlılığın ilk dönemine göre daha sonraki dönemlerinde artış gösterir.</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İlerleyici rahatsızlıklar zamanla kötüye gitme eğilimindedirler.</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Fiziksel zarar zaman içerisinde artar.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034015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3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Bağımlılığında Ortaya Çıkan Davranışlar</a:t>
            </a:r>
          </a:p>
        </p:txBody>
      </p:sp>
      <p:sp>
        <p:nvSpPr>
          <p:cNvPr id="2" name="TextBox 1"/>
          <p:cNvSpPr txBox="1"/>
          <p:nvPr/>
        </p:nvSpPr>
        <p:spPr>
          <a:xfrm>
            <a:off x="177021" y="1340768"/>
            <a:ext cx="8787593" cy="337015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Çok fazla internet kullanım ücreti ödeme</a:t>
            </a:r>
          </a:p>
          <a:p>
            <a:pPr marL="280988" lvl="1" indent="-280988">
              <a:spcBef>
                <a:spcPts val="900"/>
              </a:spcBef>
              <a:spcAft>
                <a:spcPts val="900"/>
              </a:spcAft>
              <a:buFont typeface="Wingdings" panose="05000000000000000000" pitchFamily="2" charset="2"/>
              <a:buChar char="§"/>
            </a:pPr>
            <a:r>
              <a:rPr lang="tr-TR" sz="2800" b="1" dirty="0">
                <a:latin typeface="+mn-lt"/>
              </a:rPr>
              <a:t>İnternette geçirilen zamandan ötürü suçluluk hissi duyma</a:t>
            </a:r>
          </a:p>
          <a:p>
            <a:pPr marL="280988" lvl="1" indent="-280988">
              <a:spcBef>
                <a:spcPts val="900"/>
              </a:spcBef>
              <a:spcAft>
                <a:spcPts val="900"/>
              </a:spcAft>
              <a:buFont typeface="Wingdings" panose="05000000000000000000" pitchFamily="2" charset="2"/>
              <a:buChar char="§"/>
            </a:pPr>
            <a:r>
              <a:rPr lang="tr-TR" sz="2800" b="1" dirty="0">
                <a:latin typeface="+mn-lt"/>
              </a:rPr>
              <a:t>İnternetteki arkadaşlıkları fiziksel arkadaşlıklara tercih etme</a:t>
            </a:r>
          </a:p>
          <a:p>
            <a:pPr marL="280988" lvl="1" indent="-280988">
              <a:spcBef>
                <a:spcPts val="900"/>
              </a:spcBef>
              <a:spcAft>
                <a:spcPts val="900"/>
              </a:spcAft>
              <a:buFont typeface="Wingdings" panose="05000000000000000000" pitchFamily="2" charset="2"/>
              <a:buChar char="§"/>
            </a:pPr>
            <a:r>
              <a:rPr lang="tr-TR" sz="2800" b="1" dirty="0">
                <a:latin typeface="+mn-lt"/>
              </a:rPr>
              <a:t>İnternette değilken dahi sürekli interneti düşünme</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91811325"/>
      </p:ext>
    </p:extLst>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662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a:t>
            </a:r>
            <a:r>
              <a:rPr lang="tr-TR" sz="2800" b="1" dirty="0" err="1">
                <a:solidFill>
                  <a:srgbClr val="00B158"/>
                </a:solidFill>
                <a:latin typeface="Calibri" panose="020F0502020204030204" pitchFamily="34" charset="0"/>
              </a:rPr>
              <a:t>Komorbiditesi</a:t>
            </a:r>
            <a:endParaRPr lang="tr-TR" sz="2800" b="1" dirty="0">
              <a:solidFill>
                <a:srgbClr val="00B158"/>
              </a:solidFill>
              <a:latin typeface="Calibri" panose="020F0502020204030204" pitchFamily="34" charset="0"/>
            </a:endParaRPr>
          </a:p>
        </p:txBody>
      </p:sp>
      <p:sp>
        <p:nvSpPr>
          <p:cNvPr id="2" name="TextBox 1"/>
          <p:cNvSpPr txBox="1"/>
          <p:nvPr/>
        </p:nvSpPr>
        <p:spPr>
          <a:xfrm>
            <a:off x="177021" y="1340768"/>
            <a:ext cx="8787593" cy="3831818"/>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smtClean="0">
                <a:latin typeface="+mn-lt"/>
              </a:rPr>
              <a:t>Başka </a:t>
            </a:r>
            <a:r>
              <a:rPr lang="tr-TR" sz="2800" b="1" dirty="0">
                <a:latin typeface="+mn-lt"/>
              </a:rPr>
              <a:t>bir psikiyatrik </a:t>
            </a:r>
            <a:r>
              <a:rPr lang="tr-TR" sz="2800" b="1" dirty="0" smtClean="0">
                <a:latin typeface="+mn-lt"/>
              </a:rPr>
              <a:t>bozukluk % 50</a:t>
            </a:r>
            <a:endParaRPr lang="tr-TR" sz="2800" b="1" dirty="0">
              <a:latin typeface="+mn-lt"/>
            </a:endParaRPr>
          </a:p>
          <a:p>
            <a:pPr marL="280988" lvl="1" indent="-280988">
              <a:spcBef>
                <a:spcPts val="900"/>
              </a:spcBef>
              <a:spcAft>
                <a:spcPts val="900"/>
              </a:spcAft>
              <a:buFont typeface="Wingdings" panose="05000000000000000000" pitchFamily="2" charset="2"/>
              <a:buChar char="§"/>
            </a:pPr>
            <a:r>
              <a:rPr lang="tr-TR" sz="2800" b="1" dirty="0" err="1">
                <a:latin typeface="+mn-lt"/>
              </a:rPr>
              <a:t>Anksiyete</a:t>
            </a:r>
            <a:r>
              <a:rPr lang="tr-TR" sz="2800" b="1" dirty="0">
                <a:latin typeface="+mn-lt"/>
              </a:rPr>
              <a:t> bozukluğu % 10</a:t>
            </a:r>
          </a:p>
          <a:p>
            <a:pPr marL="280988" lvl="1" indent="-280988">
              <a:spcBef>
                <a:spcPts val="900"/>
              </a:spcBef>
              <a:spcAft>
                <a:spcPts val="900"/>
              </a:spcAft>
              <a:buFont typeface="Wingdings" panose="05000000000000000000" pitchFamily="2" charset="2"/>
              <a:buChar char="§"/>
            </a:pPr>
            <a:r>
              <a:rPr lang="tr-TR" sz="2800" b="1" dirty="0" err="1">
                <a:latin typeface="+mn-lt"/>
              </a:rPr>
              <a:t>Psikotik</a:t>
            </a:r>
            <a:r>
              <a:rPr lang="tr-TR" sz="2800" b="1" dirty="0">
                <a:latin typeface="+mn-lt"/>
              </a:rPr>
              <a:t> bozukluk % 14</a:t>
            </a:r>
          </a:p>
          <a:p>
            <a:pPr marL="280988" lvl="1" indent="-280988">
              <a:spcBef>
                <a:spcPts val="900"/>
              </a:spcBef>
              <a:spcAft>
                <a:spcPts val="900"/>
              </a:spcAft>
              <a:buFont typeface="Wingdings" panose="05000000000000000000" pitchFamily="2" charset="2"/>
              <a:buChar char="§"/>
            </a:pPr>
            <a:r>
              <a:rPr lang="tr-TR" sz="2800" b="1" dirty="0">
                <a:latin typeface="+mn-lt"/>
              </a:rPr>
              <a:t>Depresyon veya </a:t>
            </a:r>
            <a:r>
              <a:rPr lang="tr-TR" sz="2800" b="1" dirty="0" err="1">
                <a:latin typeface="+mn-lt"/>
              </a:rPr>
              <a:t>distimik</a:t>
            </a:r>
            <a:r>
              <a:rPr lang="tr-TR" sz="2800" b="1" dirty="0">
                <a:latin typeface="+mn-lt"/>
              </a:rPr>
              <a:t> bozukluk % 25 </a:t>
            </a:r>
          </a:p>
          <a:p>
            <a:pPr marL="280988" lvl="1" indent="-280988">
              <a:spcBef>
                <a:spcPts val="900"/>
              </a:spcBef>
              <a:spcAft>
                <a:spcPts val="900"/>
              </a:spcAft>
              <a:buFont typeface="Wingdings" panose="05000000000000000000" pitchFamily="2" charset="2"/>
              <a:buChar char="§"/>
            </a:pPr>
            <a:r>
              <a:rPr lang="tr-TR" sz="2800" b="1" dirty="0" err="1">
                <a:latin typeface="+mn-lt"/>
              </a:rPr>
              <a:t>Duygudurum</a:t>
            </a:r>
            <a:r>
              <a:rPr lang="tr-TR" sz="2800" b="1" dirty="0">
                <a:latin typeface="+mn-lt"/>
              </a:rPr>
              <a:t> bozukluğu % 33</a:t>
            </a:r>
          </a:p>
          <a:p>
            <a:pPr marL="280988" lvl="1" indent="-280988">
              <a:spcBef>
                <a:spcPts val="900"/>
              </a:spcBef>
              <a:spcAft>
                <a:spcPts val="900"/>
              </a:spcAft>
              <a:buFont typeface="Wingdings" panose="05000000000000000000" pitchFamily="2" charset="2"/>
              <a:buChar char="§"/>
            </a:pPr>
            <a:r>
              <a:rPr lang="tr-TR" sz="2800" b="1" dirty="0">
                <a:latin typeface="+mn-lt"/>
              </a:rPr>
              <a:t>Madde kullanımı % 38</a:t>
            </a:r>
          </a:p>
        </p:txBody>
      </p:sp>
      <p:sp>
        <p:nvSpPr>
          <p:cNvPr id="10"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(1/3)</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69607616"/>
      </p:ext>
    </p:extLst>
  </p:cSld>
  <p:clrMapOvr>
    <a:masterClrMapping/>
  </p:clrMapOvr>
  <p:transition spd="slow">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662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a:t>
            </a:r>
            <a:r>
              <a:rPr lang="tr-TR" sz="2800" b="1" dirty="0" err="1">
                <a:solidFill>
                  <a:srgbClr val="00B158"/>
                </a:solidFill>
                <a:latin typeface="Calibri" panose="020F0502020204030204" pitchFamily="34" charset="0"/>
              </a:rPr>
              <a:t>Komorbiditesi</a:t>
            </a:r>
            <a:endParaRPr lang="tr-TR" sz="2800" b="1" dirty="0">
              <a:solidFill>
                <a:srgbClr val="00B158"/>
              </a:solidFill>
              <a:latin typeface="Calibri" panose="020F0502020204030204" pitchFamily="34" charset="0"/>
            </a:endParaRPr>
          </a:p>
        </p:txBody>
      </p:sp>
      <p:sp>
        <p:nvSpPr>
          <p:cNvPr id="2" name="TextBox 1"/>
          <p:cNvSpPr txBox="1"/>
          <p:nvPr/>
        </p:nvSpPr>
        <p:spPr>
          <a:xfrm>
            <a:off x="177021" y="1340768"/>
            <a:ext cx="8787593" cy="1815882"/>
          </a:xfrm>
          <a:prstGeom prst="rect">
            <a:avLst/>
          </a:prstGeom>
          <a:noFill/>
        </p:spPr>
        <p:txBody>
          <a:bodyPr wrap="square" rtlCol="0">
            <a:spAutoFit/>
          </a:bodyPr>
          <a:lstStyle/>
          <a:p>
            <a:pPr marL="0" lvl="1">
              <a:spcBef>
                <a:spcPts val="900"/>
              </a:spcBef>
              <a:spcAft>
                <a:spcPts val="900"/>
              </a:spcAft>
            </a:pPr>
            <a:r>
              <a:rPr lang="tr-TR" sz="2800" b="1" dirty="0">
                <a:latin typeface="+mn-lt"/>
              </a:rPr>
              <a:t>Dikkat eksikliği, </a:t>
            </a:r>
            <a:r>
              <a:rPr lang="tr-TR" sz="2800" b="1" dirty="0" err="1">
                <a:latin typeface="+mn-lt"/>
              </a:rPr>
              <a:t>hiperaktivite</a:t>
            </a:r>
            <a:r>
              <a:rPr lang="tr-TR" sz="2800" b="1" dirty="0">
                <a:latin typeface="+mn-lt"/>
              </a:rPr>
              <a:t> bozukluğu, sosyal fobi, hafif depresyon varlığında veya ailede bağımlılığa yatkınlık söz konusu olduğunda </a:t>
            </a:r>
            <a:r>
              <a:rPr lang="tr-TR" sz="2800" b="1" i="1" dirty="0">
                <a:latin typeface="+mn-lt"/>
              </a:rPr>
              <a:t>riskli internet kullanımı </a:t>
            </a:r>
            <a:r>
              <a:rPr lang="tr-TR" sz="2800" b="1" dirty="0">
                <a:latin typeface="+mn-lt"/>
              </a:rPr>
              <a:t>görülebilmektedir.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(2/3)</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73478071"/>
      </p:ext>
    </p:extLst>
  </p:cSld>
  <p:clrMapOvr>
    <a:masterClrMapping/>
  </p:clrMapOvr>
  <p:transition spd="slow">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662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a:t>
            </a:r>
            <a:r>
              <a:rPr lang="tr-TR" sz="2800" b="1" dirty="0" err="1">
                <a:solidFill>
                  <a:srgbClr val="00B158"/>
                </a:solidFill>
                <a:latin typeface="Calibri" panose="020F0502020204030204" pitchFamily="34" charset="0"/>
              </a:rPr>
              <a:t>Komorbiditesi</a:t>
            </a:r>
            <a:endParaRPr lang="tr-TR" sz="2800" b="1" dirty="0">
              <a:solidFill>
                <a:srgbClr val="00B158"/>
              </a:solidFill>
              <a:latin typeface="Calibri" panose="020F0502020204030204" pitchFamily="34" charset="0"/>
            </a:endParaRPr>
          </a:p>
        </p:txBody>
      </p:sp>
      <p:sp>
        <p:nvSpPr>
          <p:cNvPr id="2" name="TextBox 1"/>
          <p:cNvSpPr txBox="1"/>
          <p:nvPr/>
        </p:nvSpPr>
        <p:spPr>
          <a:xfrm>
            <a:off x="177021" y="1340768"/>
            <a:ext cx="8787593" cy="4493538"/>
          </a:xfrm>
          <a:prstGeom prst="rect">
            <a:avLst/>
          </a:prstGeom>
          <a:noFill/>
        </p:spPr>
        <p:txBody>
          <a:bodyPr wrap="square" rtlCol="0">
            <a:spAutoFit/>
          </a:bodyPr>
          <a:lstStyle/>
          <a:p>
            <a:pPr marL="0" lvl="1">
              <a:spcBef>
                <a:spcPts val="800"/>
              </a:spcBef>
              <a:spcAft>
                <a:spcPts val="900"/>
              </a:spcAft>
            </a:pPr>
            <a:r>
              <a:rPr lang="tr-TR" sz="2800" b="1" dirty="0">
                <a:latin typeface="+mn-lt"/>
              </a:rPr>
              <a:t>İnternet bağımlılarının;</a:t>
            </a:r>
          </a:p>
          <a:p>
            <a:pPr marL="738188" lvl="2" indent="-280988">
              <a:spcBef>
                <a:spcPts val="800"/>
              </a:spcBef>
              <a:spcAft>
                <a:spcPts val="900"/>
              </a:spcAft>
              <a:buFont typeface="Wingdings" panose="05000000000000000000" pitchFamily="2" charset="2"/>
              <a:buChar char="§"/>
            </a:pPr>
            <a:r>
              <a:rPr lang="tr-TR" sz="2800" b="1" dirty="0" err="1">
                <a:latin typeface="+mn-lt"/>
              </a:rPr>
              <a:t>Borderline</a:t>
            </a:r>
            <a:r>
              <a:rPr lang="tr-TR" sz="2800" b="1" dirty="0">
                <a:latin typeface="+mn-lt"/>
              </a:rPr>
              <a:t> Kişilik Bozukluğu</a:t>
            </a:r>
          </a:p>
          <a:p>
            <a:pPr marL="738188" lvl="2" indent="-280988">
              <a:spcBef>
                <a:spcPts val="800"/>
              </a:spcBef>
              <a:spcAft>
                <a:spcPts val="900"/>
              </a:spcAft>
              <a:buFont typeface="Wingdings" panose="05000000000000000000" pitchFamily="2" charset="2"/>
              <a:buChar char="§"/>
            </a:pPr>
            <a:r>
              <a:rPr lang="tr-TR" sz="2800" b="1" dirty="0">
                <a:latin typeface="+mn-lt"/>
              </a:rPr>
              <a:t>Narsistik Kişilik Bozukluğu</a:t>
            </a:r>
          </a:p>
          <a:p>
            <a:pPr marL="738188" lvl="2" indent="-280988">
              <a:spcBef>
                <a:spcPts val="800"/>
              </a:spcBef>
              <a:spcAft>
                <a:spcPts val="900"/>
              </a:spcAft>
              <a:buFont typeface="Wingdings" panose="05000000000000000000" pitchFamily="2" charset="2"/>
              <a:buChar char="§"/>
            </a:pPr>
            <a:r>
              <a:rPr lang="tr-TR" sz="2800" b="1" dirty="0" err="1">
                <a:latin typeface="+mn-lt"/>
              </a:rPr>
              <a:t>Antisosyal</a:t>
            </a:r>
            <a:r>
              <a:rPr lang="tr-TR" sz="2800" b="1" dirty="0">
                <a:latin typeface="+mn-lt"/>
              </a:rPr>
              <a:t>  Kişilik Bozukluğu </a:t>
            </a:r>
          </a:p>
          <a:p>
            <a:pPr marL="738188" lvl="2" indent="-280988">
              <a:spcBef>
                <a:spcPts val="800"/>
              </a:spcBef>
              <a:spcAft>
                <a:spcPts val="900"/>
              </a:spcAft>
              <a:buFont typeface="Wingdings" panose="05000000000000000000" pitchFamily="2" charset="2"/>
              <a:buChar char="§"/>
            </a:pPr>
            <a:r>
              <a:rPr lang="tr-TR" sz="2800" b="1" dirty="0">
                <a:latin typeface="+mn-lt"/>
              </a:rPr>
              <a:t>Dürtü Kontrol Bozukluğu</a:t>
            </a:r>
          </a:p>
          <a:p>
            <a:pPr marL="738188" lvl="2" indent="-280988">
              <a:spcBef>
                <a:spcPts val="800"/>
              </a:spcBef>
              <a:spcAft>
                <a:spcPts val="900"/>
              </a:spcAft>
              <a:buFont typeface="Wingdings" panose="05000000000000000000" pitchFamily="2" charset="2"/>
              <a:buChar char="§"/>
            </a:pPr>
            <a:r>
              <a:rPr lang="tr-TR" sz="2800" b="1" dirty="0">
                <a:latin typeface="+mn-lt"/>
              </a:rPr>
              <a:t>Madde Bağımlılığı</a:t>
            </a:r>
          </a:p>
          <a:p>
            <a:pPr marL="0" lvl="1">
              <a:spcBef>
                <a:spcPts val="800"/>
              </a:spcBef>
              <a:spcAft>
                <a:spcPts val="900"/>
              </a:spcAft>
            </a:pPr>
            <a:r>
              <a:rPr lang="tr-TR" sz="2800" b="1" dirty="0">
                <a:latin typeface="+mn-lt"/>
              </a:rPr>
              <a:t>kriterlerini de karşıladıkları tespit edilmiştir.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(3/3)</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44470248"/>
      </p:ext>
    </p:extLst>
  </p:cSld>
  <p:clrMapOvr>
    <a:masterClrMapping/>
  </p:clrMapOvr>
  <p:transition spd="slow">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563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Sebepleri (Biyolojik)</a:t>
            </a:r>
          </a:p>
        </p:txBody>
      </p:sp>
      <p:sp>
        <p:nvSpPr>
          <p:cNvPr id="2" name="TextBox 1"/>
          <p:cNvSpPr txBox="1"/>
          <p:nvPr/>
        </p:nvSpPr>
        <p:spPr>
          <a:xfrm>
            <a:off x="177021" y="1340768"/>
            <a:ext cx="8787593" cy="4031873"/>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solidFill>
                  <a:srgbClr val="000000"/>
                </a:solidFill>
                <a:latin typeface="+mn-lt"/>
              </a:rPr>
              <a:t>Bağımlıların </a:t>
            </a:r>
            <a:r>
              <a:rPr lang="tr-TR" sz="2800" b="1" dirty="0" smtClean="0">
                <a:solidFill>
                  <a:srgbClr val="000000"/>
                </a:solidFill>
                <a:latin typeface="+mn-lt"/>
              </a:rPr>
              <a:t>% 50’sinde </a:t>
            </a:r>
            <a:r>
              <a:rPr lang="tr-TR" sz="2800" b="1" dirty="0">
                <a:solidFill>
                  <a:srgbClr val="000000"/>
                </a:solidFill>
                <a:latin typeface="+mn-lt"/>
              </a:rPr>
              <a:t>başka psikiyatrik bozuklukların olması</a:t>
            </a:r>
          </a:p>
          <a:p>
            <a:pPr marL="280988" lvl="1" indent="-280988">
              <a:spcBef>
                <a:spcPts val="900"/>
              </a:spcBef>
              <a:spcAft>
                <a:spcPts val="900"/>
              </a:spcAft>
              <a:buFont typeface="Wingdings" panose="05000000000000000000" pitchFamily="2" charset="2"/>
              <a:buChar char="§"/>
            </a:pPr>
            <a:r>
              <a:rPr lang="tr-TR" sz="2800" b="1" dirty="0">
                <a:solidFill>
                  <a:srgbClr val="000000"/>
                </a:solidFill>
                <a:latin typeface="+mn-lt"/>
              </a:rPr>
              <a:t>Bağımlıların depresyon puanlarının yüksek olması</a:t>
            </a:r>
          </a:p>
          <a:p>
            <a:pPr marL="280988" lvl="1" indent="-280988">
              <a:spcBef>
                <a:spcPts val="900"/>
              </a:spcBef>
              <a:spcAft>
                <a:spcPts val="900"/>
              </a:spcAft>
              <a:buFont typeface="Wingdings" panose="05000000000000000000" pitchFamily="2" charset="2"/>
              <a:buChar char="§"/>
            </a:pPr>
            <a:r>
              <a:rPr lang="tr-TR" sz="2800" b="1" dirty="0">
                <a:solidFill>
                  <a:srgbClr val="000000"/>
                </a:solidFill>
                <a:latin typeface="+mn-lt"/>
              </a:rPr>
              <a:t>Belirgin olarak </a:t>
            </a:r>
            <a:r>
              <a:rPr lang="tr-TR" sz="2800" b="1" dirty="0" err="1">
                <a:solidFill>
                  <a:srgbClr val="000000"/>
                </a:solidFill>
                <a:latin typeface="+mn-lt"/>
              </a:rPr>
              <a:t>serotonin</a:t>
            </a:r>
            <a:r>
              <a:rPr lang="tr-TR" sz="2800" b="1" dirty="0">
                <a:solidFill>
                  <a:srgbClr val="000000"/>
                </a:solidFill>
                <a:latin typeface="+mn-lt"/>
              </a:rPr>
              <a:t> taşıyıcı genin kısa </a:t>
            </a:r>
            <a:r>
              <a:rPr lang="tr-TR" sz="2800" b="1" dirty="0" err="1">
                <a:solidFill>
                  <a:srgbClr val="000000"/>
                </a:solidFill>
                <a:latin typeface="+mn-lt"/>
              </a:rPr>
              <a:t>allelini</a:t>
            </a:r>
            <a:r>
              <a:rPr lang="tr-TR" sz="2800" b="1" dirty="0">
                <a:solidFill>
                  <a:srgbClr val="000000"/>
                </a:solidFill>
                <a:latin typeface="+mn-lt"/>
              </a:rPr>
              <a:t> bulundurmaları</a:t>
            </a:r>
          </a:p>
          <a:p>
            <a:pPr marL="280988" lvl="1" indent="-280988">
              <a:spcBef>
                <a:spcPts val="900"/>
              </a:spcBef>
              <a:spcAft>
                <a:spcPts val="900"/>
              </a:spcAft>
              <a:buFont typeface="Wingdings" panose="05000000000000000000" pitchFamily="2" charset="2"/>
              <a:buChar char="§"/>
            </a:pPr>
            <a:r>
              <a:rPr lang="tr-TR" sz="2800" b="1" dirty="0" err="1">
                <a:solidFill>
                  <a:srgbClr val="000000"/>
                </a:solidFill>
                <a:latin typeface="+mn-lt"/>
              </a:rPr>
              <a:t>Serotonin</a:t>
            </a:r>
            <a:r>
              <a:rPr lang="tr-TR" sz="2800" b="1" dirty="0">
                <a:solidFill>
                  <a:srgbClr val="000000"/>
                </a:solidFill>
                <a:latin typeface="+mn-lt"/>
              </a:rPr>
              <a:t> ve </a:t>
            </a:r>
            <a:r>
              <a:rPr lang="tr-TR" sz="2800" b="1" dirty="0" err="1">
                <a:solidFill>
                  <a:srgbClr val="000000"/>
                </a:solidFill>
                <a:latin typeface="+mn-lt"/>
              </a:rPr>
              <a:t>dopaminin</a:t>
            </a:r>
            <a:r>
              <a:rPr lang="tr-TR" sz="2800" b="1" dirty="0">
                <a:solidFill>
                  <a:srgbClr val="000000"/>
                </a:solidFill>
                <a:latin typeface="+mn-lt"/>
              </a:rPr>
              <a:t> yetersiz sayıda olması</a:t>
            </a:r>
          </a:p>
          <a:p>
            <a:pPr marL="280988" lvl="1" indent="-280988">
              <a:spcBef>
                <a:spcPts val="900"/>
              </a:spcBef>
              <a:spcAft>
                <a:spcPts val="900"/>
              </a:spcAft>
              <a:buFont typeface="Wingdings" panose="05000000000000000000" pitchFamily="2" charset="2"/>
              <a:buChar char="§"/>
            </a:pPr>
            <a:r>
              <a:rPr lang="tr-TR" sz="2800" b="1" dirty="0">
                <a:solidFill>
                  <a:srgbClr val="000000"/>
                </a:solidFill>
                <a:latin typeface="+mn-lt"/>
              </a:rPr>
              <a:t>Ailede bağımlılığa yatkınlık</a:t>
            </a:r>
          </a:p>
        </p:txBody>
      </p:sp>
    </p:spTree>
    <p:extLst>
      <p:ext uri="{BB962C8B-B14F-4D97-AF65-F5344CB8AC3E}">
        <p14:creationId xmlns:p14="http://schemas.microsoft.com/office/powerpoint/2010/main" val="65175129"/>
      </p:ext>
    </p:extLst>
  </p:cSld>
  <p:clrMapOvr>
    <a:masterClrMapping/>
  </p:clrMapOvr>
  <p:transition spd="slow">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687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Sebepleri (Psikolojik)</a:t>
            </a:r>
          </a:p>
        </p:txBody>
      </p:sp>
      <p:sp>
        <p:nvSpPr>
          <p:cNvPr id="2" name="TextBox 1"/>
          <p:cNvSpPr txBox="1"/>
          <p:nvPr/>
        </p:nvSpPr>
        <p:spPr>
          <a:xfrm>
            <a:off x="177021" y="1340768"/>
            <a:ext cx="8787593" cy="4462760"/>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latin typeface="+mn-lt"/>
              </a:rPr>
              <a:t>Klasik ve </a:t>
            </a:r>
            <a:r>
              <a:rPr lang="tr-TR" sz="2800" b="1" dirty="0" err="1">
                <a:latin typeface="+mn-lt"/>
              </a:rPr>
              <a:t>operant</a:t>
            </a:r>
            <a:r>
              <a:rPr lang="tr-TR" sz="2800" b="1" dirty="0">
                <a:latin typeface="+mn-lt"/>
              </a:rPr>
              <a:t> koşullanmanın etkili olabileceği</a:t>
            </a:r>
          </a:p>
          <a:p>
            <a:pPr marL="280988" lvl="1" indent="-280988">
              <a:spcBef>
                <a:spcPts val="600"/>
              </a:spcBef>
              <a:spcAft>
                <a:spcPts val="600"/>
              </a:spcAft>
              <a:buFont typeface="Wingdings" panose="05000000000000000000" pitchFamily="2" charset="2"/>
              <a:buChar char="§"/>
            </a:pPr>
            <a:r>
              <a:rPr lang="tr-TR" sz="2800" b="1" dirty="0">
                <a:latin typeface="+mn-lt"/>
              </a:rPr>
              <a:t>Bağımlılığın bir savunma mekanizması olarak kullanılması</a:t>
            </a:r>
          </a:p>
          <a:p>
            <a:pPr marL="280988" lvl="1" indent="-280988">
              <a:spcBef>
                <a:spcPts val="600"/>
              </a:spcBef>
              <a:spcAft>
                <a:spcPts val="600"/>
              </a:spcAft>
              <a:buFont typeface="Wingdings" panose="05000000000000000000" pitchFamily="2" charset="2"/>
              <a:buChar char="§"/>
            </a:pPr>
            <a:r>
              <a:rPr lang="tr-TR" sz="2800" b="1" dirty="0">
                <a:latin typeface="+mn-lt"/>
              </a:rPr>
              <a:t>Benlik ve kişilik özellikleri</a:t>
            </a:r>
          </a:p>
          <a:p>
            <a:pPr marL="280988" lvl="1" indent="-280988">
              <a:spcBef>
                <a:spcPts val="600"/>
              </a:spcBef>
              <a:spcAft>
                <a:spcPts val="600"/>
              </a:spcAft>
              <a:buFont typeface="Wingdings" panose="05000000000000000000" pitchFamily="2" charset="2"/>
              <a:buChar char="§"/>
            </a:pPr>
            <a:r>
              <a:rPr lang="tr-TR" sz="2800" b="1" dirty="0">
                <a:latin typeface="+mn-lt"/>
              </a:rPr>
              <a:t>İnsan ilişkilerindeki yetersizlik</a:t>
            </a:r>
          </a:p>
          <a:p>
            <a:pPr marL="280988" lvl="1" indent="-280988">
              <a:spcBef>
                <a:spcPts val="600"/>
              </a:spcBef>
              <a:spcAft>
                <a:spcPts val="600"/>
              </a:spcAft>
              <a:buFont typeface="Wingdings" panose="05000000000000000000" pitchFamily="2" charset="2"/>
              <a:buChar char="§"/>
            </a:pPr>
            <a:r>
              <a:rPr lang="tr-TR" sz="2800" b="1" dirty="0">
                <a:latin typeface="+mn-lt"/>
              </a:rPr>
              <a:t>Aile ilişkileri</a:t>
            </a:r>
          </a:p>
          <a:p>
            <a:pPr marL="280988" lvl="1" indent="-280988">
              <a:spcBef>
                <a:spcPts val="600"/>
              </a:spcBef>
              <a:spcAft>
                <a:spcPts val="600"/>
              </a:spcAft>
              <a:buFont typeface="Wingdings" panose="05000000000000000000" pitchFamily="2" charset="2"/>
              <a:buChar char="§"/>
            </a:pPr>
            <a:r>
              <a:rPr lang="tr-TR" sz="2800" b="1" dirty="0">
                <a:latin typeface="+mn-lt"/>
              </a:rPr>
              <a:t>Modelleme</a:t>
            </a:r>
          </a:p>
          <a:p>
            <a:pPr marL="280988" lvl="1" indent="-280988">
              <a:spcBef>
                <a:spcPts val="600"/>
              </a:spcBef>
              <a:spcAft>
                <a:spcPts val="600"/>
              </a:spcAft>
              <a:buFont typeface="Wingdings" panose="05000000000000000000" pitchFamily="2" charset="2"/>
              <a:buChar char="§"/>
            </a:pPr>
            <a:r>
              <a:rPr lang="tr-TR" sz="2800" b="1" dirty="0">
                <a:latin typeface="+mn-lt"/>
              </a:rPr>
              <a:t>Başka bir bağımlılığın var olması</a:t>
            </a:r>
          </a:p>
        </p:txBody>
      </p:sp>
    </p:spTree>
    <p:extLst>
      <p:ext uri="{BB962C8B-B14F-4D97-AF65-F5344CB8AC3E}">
        <p14:creationId xmlns:p14="http://schemas.microsoft.com/office/powerpoint/2010/main" val="2893355508"/>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04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Sebepleri (Sosyokültürel)</a:t>
            </a:r>
          </a:p>
        </p:txBody>
      </p:sp>
      <p:sp>
        <p:nvSpPr>
          <p:cNvPr id="2" name="TextBox 1"/>
          <p:cNvSpPr txBox="1"/>
          <p:nvPr/>
        </p:nvSpPr>
        <p:spPr>
          <a:xfrm>
            <a:off x="177021" y="1340768"/>
            <a:ext cx="8787593" cy="4262705"/>
          </a:xfrm>
          <a:prstGeom prst="rect">
            <a:avLst/>
          </a:prstGeom>
          <a:noFill/>
        </p:spPr>
        <p:txBody>
          <a:bodyPr wrap="square" rtlCol="0">
            <a:spAutoFit/>
          </a:bodyPr>
          <a:lstStyle/>
          <a:p>
            <a:pPr marL="280988" lvl="1" indent="-280988">
              <a:spcBef>
                <a:spcPts val="900"/>
              </a:spcBef>
              <a:spcAft>
                <a:spcPts val="600"/>
              </a:spcAft>
              <a:buFont typeface="Wingdings" panose="05000000000000000000" pitchFamily="2" charset="2"/>
              <a:buChar char="§"/>
            </a:pPr>
            <a:r>
              <a:rPr lang="tr-TR" sz="2800" b="1" dirty="0">
                <a:latin typeface="+mn-lt"/>
              </a:rPr>
              <a:t>Elde edilebilirlik</a:t>
            </a:r>
          </a:p>
          <a:p>
            <a:pPr marL="280988" lvl="1" indent="-280988">
              <a:spcBef>
                <a:spcPts val="900"/>
              </a:spcBef>
              <a:spcAft>
                <a:spcPts val="600"/>
              </a:spcAft>
              <a:buFont typeface="Wingdings" panose="05000000000000000000" pitchFamily="2" charset="2"/>
              <a:buChar char="§"/>
            </a:pPr>
            <a:r>
              <a:rPr lang="tr-TR" sz="2800" b="1" dirty="0">
                <a:latin typeface="+mn-lt"/>
              </a:rPr>
              <a:t>Kabul edilebilirlik</a:t>
            </a:r>
          </a:p>
          <a:p>
            <a:pPr marL="280988" lvl="1" indent="-280988">
              <a:spcBef>
                <a:spcPts val="900"/>
              </a:spcBef>
              <a:spcAft>
                <a:spcPts val="600"/>
              </a:spcAft>
              <a:buFont typeface="Wingdings" panose="05000000000000000000" pitchFamily="2" charset="2"/>
              <a:buChar char="§"/>
            </a:pPr>
            <a:r>
              <a:rPr lang="tr-TR" sz="2800" b="1" dirty="0">
                <a:latin typeface="+mn-lt"/>
              </a:rPr>
              <a:t>Sosyoekonomik düzey</a:t>
            </a:r>
          </a:p>
          <a:p>
            <a:pPr marL="280988" lvl="1" indent="-280988">
              <a:spcBef>
                <a:spcPts val="900"/>
              </a:spcBef>
              <a:spcAft>
                <a:spcPts val="600"/>
              </a:spcAft>
              <a:buFont typeface="Wingdings" panose="05000000000000000000" pitchFamily="2" charset="2"/>
              <a:buChar char="§"/>
            </a:pPr>
            <a:r>
              <a:rPr lang="tr-TR" sz="2800" b="1" dirty="0">
                <a:latin typeface="+mn-lt"/>
              </a:rPr>
              <a:t>Akran etkisi</a:t>
            </a:r>
          </a:p>
          <a:p>
            <a:pPr marL="280988" lvl="1" indent="-280988">
              <a:spcBef>
                <a:spcPts val="900"/>
              </a:spcBef>
              <a:spcAft>
                <a:spcPts val="600"/>
              </a:spcAft>
              <a:buFont typeface="Wingdings" panose="05000000000000000000" pitchFamily="2" charset="2"/>
              <a:buChar char="§"/>
            </a:pPr>
            <a:r>
              <a:rPr lang="tr-TR" sz="2800" b="1" dirty="0">
                <a:latin typeface="+mn-lt"/>
              </a:rPr>
              <a:t>Kültürel tutumlar ve kitle iletişim araçları</a:t>
            </a:r>
          </a:p>
          <a:p>
            <a:pPr marL="280988" lvl="1" indent="-280988">
              <a:spcBef>
                <a:spcPts val="900"/>
              </a:spcBef>
              <a:spcAft>
                <a:spcPts val="600"/>
              </a:spcAft>
              <a:buFont typeface="Wingdings" panose="05000000000000000000" pitchFamily="2" charset="2"/>
              <a:buChar char="§"/>
            </a:pPr>
            <a:r>
              <a:rPr lang="tr-TR" sz="2800" b="1" dirty="0">
                <a:latin typeface="+mn-lt"/>
              </a:rPr>
              <a:t>Aile </a:t>
            </a:r>
          </a:p>
          <a:p>
            <a:pPr marL="280988" lvl="1" indent="-280988">
              <a:spcBef>
                <a:spcPts val="900"/>
              </a:spcBef>
              <a:spcAft>
                <a:spcPts val="600"/>
              </a:spcAft>
              <a:buFont typeface="Wingdings" panose="05000000000000000000" pitchFamily="2" charset="2"/>
              <a:buChar char="§"/>
            </a:pPr>
            <a:r>
              <a:rPr lang="tr-TR" sz="2800" b="1" dirty="0">
                <a:latin typeface="+mn-lt"/>
              </a:rPr>
              <a:t>Yasalar ve kanuni düzenlemeler</a:t>
            </a:r>
          </a:p>
        </p:txBody>
      </p:sp>
    </p:spTree>
    <p:extLst>
      <p:ext uri="{BB962C8B-B14F-4D97-AF65-F5344CB8AC3E}">
        <p14:creationId xmlns:p14="http://schemas.microsoft.com/office/powerpoint/2010/main" val="2549438089"/>
      </p:ext>
    </p:extLst>
  </p:cSld>
  <p:clrMapOvr>
    <a:masterClrMapping/>
  </p:clrMapOvr>
  <p:transition spd="slow">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92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Klinik Görünümü</a:t>
            </a:r>
          </a:p>
        </p:txBody>
      </p:sp>
      <p:sp>
        <p:nvSpPr>
          <p:cNvPr id="2" name="TextBox 1"/>
          <p:cNvSpPr txBox="1"/>
          <p:nvPr/>
        </p:nvSpPr>
        <p:spPr>
          <a:xfrm>
            <a:off x="177021" y="1340768"/>
            <a:ext cx="8787593" cy="4231928"/>
          </a:xfrm>
          <a:prstGeom prst="rect">
            <a:avLst/>
          </a:prstGeom>
          <a:noFill/>
        </p:spPr>
        <p:txBody>
          <a:bodyPr wrap="square" rtlCol="0">
            <a:spAutoFit/>
          </a:bodyPr>
          <a:lstStyle/>
          <a:p>
            <a:pPr marL="0" lvl="1">
              <a:spcBef>
                <a:spcPts val="900"/>
              </a:spcBef>
              <a:spcAft>
                <a:spcPts val="900"/>
              </a:spcAft>
            </a:pPr>
            <a:r>
              <a:rPr lang="tr-TR" sz="2800" b="1" dirty="0">
                <a:latin typeface="+mn-lt"/>
              </a:rPr>
              <a:t>İnternet bağımlılarında ortalama kullanım süresi 8-40 saat aralığında olabilir. İnternet bağımlılığında kullanım süresi </a:t>
            </a:r>
            <a:r>
              <a:rPr lang="tr-TR" sz="2800" b="1" dirty="0" smtClean="0">
                <a:latin typeface="+mn-lt"/>
              </a:rPr>
              <a:t>arttıkça…</a:t>
            </a:r>
          </a:p>
          <a:p>
            <a:pPr marL="280988" lvl="1" indent="-280988">
              <a:spcBef>
                <a:spcPts val="900"/>
              </a:spcBef>
              <a:spcAft>
                <a:spcPts val="900"/>
              </a:spcAft>
              <a:buFont typeface="Wingdings" panose="05000000000000000000" pitchFamily="2" charset="2"/>
              <a:buChar char="§"/>
            </a:pPr>
            <a:r>
              <a:rPr lang="tr-TR" sz="2800" b="1" dirty="0">
                <a:latin typeface="+mn-lt"/>
              </a:rPr>
              <a:t>Uyku döngüsü bozulur ve uyku sorunları ortaya çıkar. </a:t>
            </a:r>
          </a:p>
          <a:p>
            <a:pPr marL="280988" lvl="1" indent="-280988">
              <a:spcBef>
                <a:spcPts val="900"/>
              </a:spcBef>
              <a:spcAft>
                <a:spcPts val="900"/>
              </a:spcAft>
              <a:buFont typeface="Wingdings" panose="05000000000000000000" pitchFamily="2" charset="2"/>
              <a:buChar char="§"/>
            </a:pPr>
            <a:r>
              <a:rPr lang="tr-TR" sz="2800" b="1" dirty="0">
                <a:latin typeface="+mn-lt"/>
              </a:rPr>
              <a:t>Uyanık kalabilmek için uyarıcı madde tüketimi gözlenebilir.</a:t>
            </a:r>
          </a:p>
          <a:p>
            <a:pPr marL="280988" lvl="1" indent="-280988">
              <a:spcBef>
                <a:spcPts val="900"/>
              </a:spcBef>
              <a:spcAft>
                <a:spcPts val="900"/>
              </a:spcAft>
              <a:buFont typeface="Wingdings" panose="05000000000000000000" pitchFamily="2" charset="2"/>
              <a:buChar char="§"/>
            </a:pPr>
            <a:r>
              <a:rPr lang="tr-TR" sz="2800" b="1" dirty="0">
                <a:latin typeface="+mn-lt"/>
              </a:rPr>
              <a:t>İnternet kullanımının azaltılması veya kesilmesi durumda huzursuzluk ve </a:t>
            </a:r>
            <a:r>
              <a:rPr lang="tr-TR" sz="2800" b="1" dirty="0" err="1">
                <a:latin typeface="+mn-lt"/>
              </a:rPr>
              <a:t>anksiyete</a:t>
            </a:r>
            <a:r>
              <a:rPr lang="tr-TR" sz="2800" b="1" dirty="0">
                <a:latin typeface="+mn-lt"/>
              </a:rPr>
              <a:t> meydana gelir</a:t>
            </a:r>
            <a:r>
              <a:rPr lang="tr-TR" sz="2800" b="1" dirty="0" smtClean="0">
                <a:latin typeface="+mn-lt"/>
              </a:rPr>
              <a:t>.</a:t>
            </a:r>
            <a:endParaRPr lang="tr-TR" sz="2800" b="1" dirty="0">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29475744"/>
      </p:ext>
    </p:extLst>
  </p:cSld>
  <p:clrMapOvr>
    <a:masterClrMapping/>
  </p:clrMapOvr>
  <p:transition spd="slow">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92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Klinik Görünümü</a:t>
            </a:r>
          </a:p>
        </p:txBody>
      </p:sp>
      <p:sp>
        <p:nvSpPr>
          <p:cNvPr id="2" name="TextBox 1"/>
          <p:cNvSpPr txBox="1"/>
          <p:nvPr/>
        </p:nvSpPr>
        <p:spPr>
          <a:xfrm>
            <a:off x="177021" y="1340768"/>
            <a:ext cx="8787593" cy="3139321"/>
          </a:xfrm>
          <a:prstGeom prst="rect">
            <a:avLst/>
          </a:prstGeom>
          <a:noFill/>
        </p:spPr>
        <p:txBody>
          <a:bodyPr wrap="square" rtlCol="0">
            <a:spAutoFit/>
          </a:bodyPr>
          <a:lstStyle/>
          <a:p>
            <a:pPr marL="0" lvl="1">
              <a:spcBef>
                <a:spcPts val="900"/>
              </a:spcBef>
              <a:spcAft>
                <a:spcPts val="900"/>
              </a:spcAft>
            </a:pPr>
            <a:r>
              <a:rPr lang="tr-TR" sz="2800" b="1" dirty="0">
                <a:latin typeface="+mn-lt"/>
              </a:rPr>
              <a:t>İnternet bağımlılarında ortalama kullanım süresi 8-40 saat aralığında olabilir. İnternet bağımlılığında kullanım süresi </a:t>
            </a:r>
            <a:r>
              <a:rPr lang="tr-TR" sz="2800" b="1" dirty="0" smtClean="0">
                <a:latin typeface="+mn-lt"/>
              </a:rPr>
              <a:t>arttıkça…</a:t>
            </a:r>
          </a:p>
          <a:p>
            <a:pPr marL="280988" lvl="1" indent="-280988">
              <a:spcBef>
                <a:spcPts val="900"/>
              </a:spcBef>
              <a:spcAft>
                <a:spcPts val="900"/>
              </a:spcAft>
              <a:buFont typeface="Wingdings" panose="05000000000000000000" pitchFamily="2" charset="2"/>
              <a:buChar char="§"/>
            </a:pPr>
            <a:r>
              <a:rPr lang="tr-TR" sz="2800" b="1" dirty="0" smtClean="0">
                <a:latin typeface="+mn-lt"/>
              </a:rPr>
              <a:t>İş</a:t>
            </a:r>
            <a:r>
              <a:rPr lang="tr-TR" sz="2800" b="1" dirty="0">
                <a:latin typeface="+mn-lt"/>
              </a:rPr>
              <a:t>, okul gibi sorumluluk alanlarında bozulmalar gerçekleşir.</a:t>
            </a:r>
          </a:p>
          <a:p>
            <a:pPr marL="280988" lvl="1" indent="-280988">
              <a:spcBef>
                <a:spcPts val="900"/>
              </a:spcBef>
              <a:spcAft>
                <a:spcPts val="900"/>
              </a:spcAft>
              <a:buFont typeface="Wingdings" panose="05000000000000000000" pitchFamily="2" charset="2"/>
              <a:buChar char="§"/>
            </a:pPr>
            <a:r>
              <a:rPr lang="tr-TR" sz="2800" b="1" dirty="0">
                <a:latin typeface="+mn-lt"/>
              </a:rPr>
              <a:t>Sosyal izolasyon gerçekleşir</a:t>
            </a:r>
            <a:r>
              <a:rPr lang="tr-TR" sz="2800" b="1" dirty="0" smtClean="0">
                <a:latin typeface="+mn-lt"/>
              </a:rPr>
              <a:t>.</a:t>
            </a:r>
            <a:endParaRPr lang="tr-TR" sz="2800" b="1" dirty="0">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769727338"/>
      </p:ext>
    </p:extLst>
  </p:cSld>
  <p:clrMapOvr>
    <a:masterClrMapping/>
  </p:clrMapOvr>
  <p:transition spd="slow">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797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Teknoloji Bağımlılığında Riskli Gruplar</a:t>
            </a:r>
          </a:p>
        </p:txBody>
      </p:sp>
      <p:sp>
        <p:nvSpPr>
          <p:cNvPr id="2" name="TextBox 1"/>
          <p:cNvSpPr txBox="1"/>
          <p:nvPr/>
        </p:nvSpPr>
        <p:spPr>
          <a:xfrm>
            <a:off x="177021" y="1340768"/>
            <a:ext cx="8787593" cy="2508379"/>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Çocuklar ve ergenler</a:t>
            </a:r>
          </a:p>
          <a:p>
            <a:pPr marL="280988" lvl="1" indent="-280988">
              <a:spcBef>
                <a:spcPts val="900"/>
              </a:spcBef>
              <a:spcAft>
                <a:spcPts val="900"/>
              </a:spcAft>
              <a:buFont typeface="Wingdings" panose="05000000000000000000" pitchFamily="2" charset="2"/>
              <a:buChar char="§"/>
            </a:pPr>
            <a:r>
              <a:rPr lang="tr-TR" sz="2800" b="1" dirty="0">
                <a:latin typeface="+mn-lt"/>
              </a:rPr>
              <a:t>Ailesinde başka bir bağımlılık türü </a:t>
            </a:r>
            <a:r>
              <a:rPr lang="tr-TR" sz="2800" b="1" dirty="0" smtClean="0">
                <a:latin typeface="+mn-lt"/>
              </a:rPr>
              <a:t>görülenler</a:t>
            </a:r>
            <a:endParaRPr lang="tr-TR" sz="2800" b="1" dirty="0">
              <a:latin typeface="+mn-lt"/>
            </a:endParaRPr>
          </a:p>
          <a:p>
            <a:pPr marL="280988" lvl="1" indent="-280988">
              <a:spcBef>
                <a:spcPts val="900"/>
              </a:spcBef>
              <a:spcAft>
                <a:spcPts val="900"/>
              </a:spcAft>
              <a:buFont typeface="Wingdings" panose="05000000000000000000" pitchFamily="2" charset="2"/>
              <a:buChar char="§"/>
            </a:pPr>
            <a:r>
              <a:rPr lang="tr-TR" sz="2800" b="1" dirty="0">
                <a:latin typeface="+mn-lt"/>
              </a:rPr>
              <a:t>Fiziksel veya ruhsal problem yaşayanlar</a:t>
            </a:r>
          </a:p>
          <a:p>
            <a:pPr marL="280988" lvl="1" indent="-280988">
              <a:spcBef>
                <a:spcPts val="900"/>
              </a:spcBef>
              <a:spcAft>
                <a:spcPts val="900"/>
              </a:spcAft>
              <a:buFont typeface="Wingdings" panose="05000000000000000000" pitchFamily="2" charset="2"/>
              <a:buChar char="§"/>
            </a:pPr>
            <a:r>
              <a:rPr lang="tr-TR" sz="2800" b="1" dirty="0">
                <a:latin typeface="+mn-lt"/>
              </a:rPr>
              <a:t>Aile içi sorunların var olduğu kişiler</a:t>
            </a:r>
          </a:p>
        </p:txBody>
      </p:sp>
    </p:spTree>
    <p:extLst>
      <p:ext uri="{BB962C8B-B14F-4D97-AF65-F5344CB8AC3E}">
        <p14:creationId xmlns:p14="http://schemas.microsoft.com/office/powerpoint/2010/main" val="2211193"/>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445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Bağımlılığın Karakteristik Özellikleri</a:t>
            </a:r>
          </a:p>
        </p:txBody>
      </p:sp>
      <p:sp>
        <p:nvSpPr>
          <p:cNvPr id="2" name="TextBox 1"/>
          <p:cNvSpPr txBox="1"/>
          <p:nvPr/>
        </p:nvSpPr>
        <p:spPr>
          <a:xfrm>
            <a:off x="177021" y="1340768"/>
            <a:ext cx="8787593" cy="2759730"/>
          </a:xfrm>
          <a:prstGeom prst="rect">
            <a:avLst/>
          </a:prstGeom>
          <a:noFill/>
        </p:spPr>
        <p:txBody>
          <a:bodyPr wrap="square" rtlCol="0">
            <a:spAutoFit/>
          </a:bodyPr>
          <a:lstStyle/>
          <a:p>
            <a:pPr>
              <a:spcBef>
                <a:spcPts val="1000"/>
              </a:spcBef>
              <a:spcAft>
                <a:spcPts val="1000"/>
              </a:spcAft>
            </a:pPr>
            <a:r>
              <a:rPr lang="tr-TR" sz="2800" b="1" i="1" dirty="0">
                <a:solidFill>
                  <a:srgbClr val="000000"/>
                </a:solidFill>
                <a:latin typeface="+mn-lt"/>
              </a:rPr>
              <a:t>Bağımlılık tamamen tedavi edilemez</a:t>
            </a:r>
            <a:r>
              <a:rPr lang="tr-TR" sz="2800" b="1" i="1" dirty="0" smtClean="0">
                <a:solidFill>
                  <a:srgbClr val="000000"/>
                </a:solidFill>
                <a:latin typeface="+mn-lt"/>
              </a:rPr>
              <a:t>.</a:t>
            </a:r>
            <a:endParaRPr lang="tr-TR" sz="2800" b="1" i="1" dirty="0">
              <a:solidFill>
                <a:srgbClr val="000000"/>
              </a:solidFill>
              <a:latin typeface="+mn-lt"/>
            </a:endParaRP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Bağımlılık vücutta, özellikle de beyinde kalıcı biyolojik değişikliklere neden olur ve bu yüzden tedavi edilemez, sadece kontrol edilebilir.</a:t>
            </a:r>
          </a:p>
          <a:p>
            <a:pPr marL="280988" lvl="1" indent="-280988">
              <a:spcBef>
                <a:spcPts val="1000"/>
              </a:spcBef>
              <a:spcAft>
                <a:spcPts val="1000"/>
              </a:spcAft>
              <a:buFont typeface="Wingdings" panose="05000000000000000000" pitchFamily="2" charset="2"/>
              <a:buChar char="§"/>
            </a:pPr>
            <a:r>
              <a:rPr lang="tr-TR" sz="2800" b="1" dirty="0">
                <a:solidFill>
                  <a:srgbClr val="000000"/>
                </a:solidFill>
                <a:latin typeface="+mn-lt"/>
              </a:rPr>
              <a:t>İyileşme ömür boyu sürer ve takibi gerekir.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654759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51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a:t>
            </a:r>
            <a:r>
              <a:rPr lang="tr-TR" sz="2800" b="1" dirty="0" smtClean="0">
                <a:solidFill>
                  <a:srgbClr val="00B158"/>
                </a:solidFill>
                <a:latin typeface="Calibri" panose="020F0502020204030204" pitchFamily="34" charset="0"/>
              </a:rPr>
              <a:t>Yol </a:t>
            </a:r>
            <a:r>
              <a:rPr lang="tr-TR" sz="2800" b="1" dirty="0">
                <a:solidFill>
                  <a:srgbClr val="00B158"/>
                </a:solidFill>
                <a:latin typeface="Calibri" panose="020F0502020204030204" pitchFamily="34" charset="0"/>
              </a:rPr>
              <a:t>Açtığı Fiziksel Sorunlar</a:t>
            </a:r>
          </a:p>
        </p:txBody>
      </p:sp>
      <p:sp>
        <p:nvSpPr>
          <p:cNvPr id="2" name="TextBox 1"/>
          <p:cNvSpPr txBox="1"/>
          <p:nvPr/>
        </p:nvSpPr>
        <p:spPr>
          <a:xfrm>
            <a:off x="177021" y="1340768"/>
            <a:ext cx="8787593" cy="4616648"/>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err="1">
                <a:latin typeface="+mn-lt"/>
              </a:rPr>
              <a:t>Karpal</a:t>
            </a:r>
            <a:r>
              <a:rPr lang="tr-TR" sz="2800" b="1" dirty="0">
                <a:latin typeface="+mn-lt"/>
              </a:rPr>
              <a:t> tünel sendromu (</a:t>
            </a:r>
            <a:r>
              <a:rPr lang="tr-TR" sz="2800" b="1" dirty="0" err="1">
                <a:latin typeface="+mn-lt"/>
              </a:rPr>
              <a:t>median</a:t>
            </a:r>
            <a:r>
              <a:rPr lang="tr-TR" sz="2800" b="1" dirty="0">
                <a:latin typeface="+mn-lt"/>
              </a:rPr>
              <a:t> sinir sıkışması)</a:t>
            </a:r>
          </a:p>
          <a:p>
            <a:pPr marL="280988" lvl="1" indent="-280988">
              <a:spcBef>
                <a:spcPts val="600"/>
              </a:spcBef>
              <a:spcAft>
                <a:spcPts val="600"/>
              </a:spcAft>
              <a:buFont typeface="Wingdings" panose="05000000000000000000" pitchFamily="2" charset="2"/>
              <a:buChar char="§"/>
            </a:pPr>
            <a:r>
              <a:rPr lang="tr-TR" sz="2800" b="1" dirty="0">
                <a:latin typeface="+mn-lt"/>
              </a:rPr>
              <a:t>Kuru gözler</a:t>
            </a:r>
          </a:p>
          <a:p>
            <a:pPr marL="280988" lvl="1" indent="-280988">
              <a:spcBef>
                <a:spcPts val="600"/>
              </a:spcBef>
              <a:spcAft>
                <a:spcPts val="600"/>
              </a:spcAft>
              <a:buFont typeface="Wingdings" panose="05000000000000000000" pitchFamily="2" charset="2"/>
              <a:buChar char="§"/>
            </a:pPr>
            <a:r>
              <a:rPr lang="tr-TR" sz="2800" b="1" dirty="0">
                <a:latin typeface="+mn-lt"/>
              </a:rPr>
              <a:t>Baş ağrıları</a:t>
            </a:r>
          </a:p>
          <a:p>
            <a:pPr marL="280988" lvl="1" indent="-280988">
              <a:spcBef>
                <a:spcPts val="600"/>
              </a:spcBef>
              <a:spcAft>
                <a:spcPts val="600"/>
              </a:spcAft>
              <a:buFont typeface="Wingdings" panose="05000000000000000000" pitchFamily="2" charset="2"/>
              <a:buChar char="§"/>
            </a:pPr>
            <a:r>
              <a:rPr lang="tr-TR" sz="2800" b="1" dirty="0">
                <a:latin typeface="+mn-lt"/>
              </a:rPr>
              <a:t>Sırt ağrıları</a:t>
            </a:r>
          </a:p>
          <a:p>
            <a:pPr marL="280988" lvl="1" indent="-280988">
              <a:spcBef>
                <a:spcPts val="600"/>
              </a:spcBef>
              <a:spcAft>
                <a:spcPts val="600"/>
              </a:spcAft>
              <a:buFont typeface="Wingdings" panose="05000000000000000000" pitchFamily="2" charset="2"/>
              <a:buChar char="§"/>
            </a:pPr>
            <a:r>
              <a:rPr lang="tr-TR" sz="2800" b="1" dirty="0">
                <a:latin typeface="+mn-lt"/>
              </a:rPr>
              <a:t>Yeme sorunları</a:t>
            </a:r>
          </a:p>
          <a:p>
            <a:pPr marL="280988" lvl="1" indent="-280988">
              <a:spcBef>
                <a:spcPts val="600"/>
              </a:spcBef>
              <a:spcAft>
                <a:spcPts val="600"/>
              </a:spcAft>
              <a:buFont typeface="Wingdings" panose="05000000000000000000" pitchFamily="2" charset="2"/>
              <a:buChar char="§"/>
            </a:pPr>
            <a:r>
              <a:rPr lang="tr-TR" sz="2800" b="1" dirty="0">
                <a:latin typeface="+mn-lt"/>
              </a:rPr>
              <a:t>Uyku sorunları</a:t>
            </a:r>
          </a:p>
          <a:p>
            <a:pPr marL="280988" lvl="1" indent="-280988">
              <a:spcBef>
                <a:spcPts val="600"/>
              </a:spcBef>
              <a:spcAft>
                <a:spcPts val="600"/>
              </a:spcAft>
              <a:buFont typeface="Wingdings" panose="05000000000000000000" pitchFamily="2" charset="2"/>
              <a:buChar char="§"/>
            </a:pPr>
            <a:r>
              <a:rPr lang="tr-TR" sz="2800" b="1" dirty="0">
                <a:latin typeface="+mn-lt"/>
              </a:rPr>
              <a:t>Kişisel temizlikte eksiklikler</a:t>
            </a:r>
          </a:p>
          <a:p>
            <a:pPr marL="280988" lvl="1" indent="-280988">
              <a:spcBef>
                <a:spcPts val="600"/>
              </a:spcBef>
              <a:spcAft>
                <a:spcPts val="600"/>
              </a:spcAft>
              <a:buFont typeface="Wingdings" panose="05000000000000000000" pitchFamily="2" charset="2"/>
              <a:buChar char="§"/>
            </a:pPr>
            <a:r>
              <a:rPr lang="tr-TR" sz="2800" b="1" dirty="0">
                <a:latin typeface="+mn-lt"/>
              </a:rPr>
              <a:t>İçe dönüklük (çekinme-kaçınma hâli)</a:t>
            </a:r>
          </a:p>
        </p:txBody>
      </p:sp>
    </p:spTree>
    <p:extLst>
      <p:ext uri="{BB962C8B-B14F-4D97-AF65-F5344CB8AC3E}">
        <p14:creationId xmlns:p14="http://schemas.microsoft.com/office/powerpoint/2010/main" val="1939572877"/>
      </p:ext>
    </p:extLst>
  </p:cSld>
  <p:clrMapOvr>
    <a:masterClrMapping/>
  </p:clrMapOvr>
  <p:transition spd="slow">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06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Yol Açtığı Sorunlar </a:t>
            </a:r>
            <a:r>
              <a:rPr lang="tr-TR" sz="2400" b="1" dirty="0" smtClean="0">
                <a:solidFill>
                  <a:srgbClr val="00B158"/>
                </a:solidFill>
                <a:latin typeface="Calibri" panose="020F0502020204030204" pitchFamily="34" charset="0"/>
              </a:rPr>
              <a:t>(</a:t>
            </a:r>
            <a:r>
              <a:rPr lang="tr-TR" sz="2400" b="1" dirty="0">
                <a:solidFill>
                  <a:srgbClr val="00B158"/>
                </a:solidFill>
                <a:latin typeface="Calibri" panose="020F0502020204030204" pitchFamily="34" charset="0"/>
              </a:rPr>
              <a:t>Çocuk ve Gençlerde)</a:t>
            </a:r>
          </a:p>
        </p:txBody>
      </p:sp>
      <p:sp>
        <p:nvSpPr>
          <p:cNvPr id="2" name="TextBox 1"/>
          <p:cNvSpPr txBox="1"/>
          <p:nvPr/>
        </p:nvSpPr>
        <p:spPr>
          <a:xfrm>
            <a:off x="177021" y="1340768"/>
            <a:ext cx="8787593" cy="3600986"/>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Düşünce süreçlerinde bozulma</a:t>
            </a:r>
          </a:p>
          <a:p>
            <a:pPr marL="280988" lvl="1" indent="-280988">
              <a:spcBef>
                <a:spcPts val="900"/>
              </a:spcBef>
              <a:spcAft>
                <a:spcPts val="900"/>
              </a:spcAft>
              <a:buFont typeface="Wingdings" panose="05000000000000000000" pitchFamily="2" charset="2"/>
              <a:buChar char="§"/>
            </a:pPr>
            <a:r>
              <a:rPr lang="tr-TR" sz="2800" b="1" dirty="0">
                <a:latin typeface="+mn-lt"/>
              </a:rPr>
              <a:t>Kişiler arası duyarlılıklarda azalma</a:t>
            </a:r>
          </a:p>
          <a:p>
            <a:pPr marL="280988" lvl="1" indent="-280988">
              <a:spcBef>
                <a:spcPts val="900"/>
              </a:spcBef>
              <a:spcAft>
                <a:spcPts val="900"/>
              </a:spcAft>
              <a:buFont typeface="Wingdings" panose="05000000000000000000" pitchFamily="2" charset="2"/>
              <a:buChar char="§"/>
            </a:pPr>
            <a:r>
              <a:rPr lang="tr-TR" sz="2800" b="1" dirty="0">
                <a:latin typeface="+mn-lt"/>
              </a:rPr>
              <a:t>Genel sağlık düzeyinde düşüş</a:t>
            </a:r>
          </a:p>
          <a:p>
            <a:pPr marL="280988" lvl="1" indent="-280988">
              <a:spcBef>
                <a:spcPts val="900"/>
              </a:spcBef>
              <a:spcAft>
                <a:spcPts val="900"/>
              </a:spcAft>
              <a:buFont typeface="Wingdings" panose="05000000000000000000" pitchFamily="2" charset="2"/>
              <a:buChar char="§"/>
            </a:pPr>
            <a:r>
              <a:rPr lang="tr-TR" sz="2800" b="1" dirty="0">
                <a:latin typeface="+mn-lt"/>
              </a:rPr>
              <a:t>Obsesif, depresif, kaygılı, düşmanca, </a:t>
            </a:r>
            <a:r>
              <a:rPr lang="tr-TR" sz="2800" b="1" dirty="0" err="1">
                <a:latin typeface="+mn-lt"/>
              </a:rPr>
              <a:t>hostil</a:t>
            </a:r>
            <a:r>
              <a:rPr lang="tr-TR" sz="2800" b="1" dirty="0">
                <a:latin typeface="+mn-lt"/>
              </a:rPr>
              <a:t>, </a:t>
            </a:r>
            <a:r>
              <a:rPr lang="tr-TR" sz="2800" b="1" dirty="0" err="1">
                <a:latin typeface="+mn-lt"/>
              </a:rPr>
              <a:t>fobik</a:t>
            </a:r>
            <a:r>
              <a:rPr lang="tr-TR" sz="2800" b="1" dirty="0">
                <a:latin typeface="+mn-lt"/>
              </a:rPr>
              <a:t>, </a:t>
            </a:r>
            <a:r>
              <a:rPr lang="tr-TR" sz="2800" b="1" dirty="0" err="1">
                <a:latin typeface="+mn-lt"/>
              </a:rPr>
              <a:t>paranoid</a:t>
            </a:r>
            <a:r>
              <a:rPr lang="tr-TR" sz="2800" b="1" dirty="0">
                <a:latin typeface="+mn-lt"/>
              </a:rPr>
              <a:t> düşüncelerde artma</a:t>
            </a:r>
          </a:p>
          <a:p>
            <a:pPr marL="280988" lvl="1" indent="-280988">
              <a:spcBef>
                <a:spcPts val="900"/>
              </a:spcBef>
              <a:spcAft>
                <a:spcPts val="900"/>
              </a:spcAft>
              <a:buFont typeface="Wingdings" panose="05000000000000000000" pitchFamily="2" charset="2"/>
              <a:buChar char="§"/>
            </a:pPr>
            <a:r>
              <a:rPr lang="tr-TR" sz="2800" b="1" dirty="0">
                <a:latin typeface="+mn-lt"/>
              </a:rPr>
              <a:t>Sosyal gelişimde önemli ölçüde gerileme</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06704404"/>
      </p:ext>
    </p:extLst>
  </p:cSld>
  <p:clrMapOvr>
    <a:masterClrMapping/>
  </p:clrMapOvr>
  <p:transition spd="slow">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06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Yol Açtığı Sorunlar </a:t>
            </a:r>
            <a:r>
              <a:rPr lang="tr-TR" sz="2400" b="1" dirty="0" smtClean="0">
                <a:solidFill>
                  <a:srgbClr val="00B158"/>
                </a:solidFill>
                <a:latin typeface="Calibri" panose="020F0502020204030204" pitchFamily="34" charset="0"/>
              </a:rPr>
              <a:t>(</a:t>
            </a:r>
            <a:r>
              <a:rPr lang="tr-TR" sz="2400" b="1" dirty="0">
                <a:solidFill>
                  <a:srgbClr val="00B158"/>
                </a:solidFill>
                <a:latin typeface="Calibri" panose="020F0502020204030204" pitchFamily="34" charset="0"/>
              </a:rPr>
              <a:t>Çocuk ve Gençlerde)</a:t>
            </a:r>
          </a:p>
        </p:txBody>
      </p:sp>
      <p:sp>
        <p:nvSpPr>
          <p:cNvPr id="2" name="TextBox 1"/>
          <p:cNvSpPr txBox="1"/>
          <p:nvPr/>
        </p:nvSpPr>
        <p:spPr>
          <a:xfrm>
            <a:off x="177021" y="1340768"/>
            <a:ext cx="8787593" cy="4462760"/>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Öz güvende düşüş</a:t>
            </a:r>
          </a:p>
          <a:p>
            <a:pPr marL="280988" lvl="1" indent="-280988">
              <a:spcBef>
                <a:spcPts val="900"/>
              </a:spcBef>
              <a:spcAft>
                <a:spcPts val="900"/>
              </a:spcAft>
              <a:buFont typeface="Wingdings" panose="05000000000000000000" pitchFamily="2" charset="2"/>
              <a:buChar char="§"/>
            </a:pPr>
            <a:r>
              <a:rPr lang="tr-TR" sz="2800" b="1" dirty="0">
                <a:latin typeface="+mn-lt"/>
              </a:rPr>
              <a:t>Sosyal kaygı düzeyinde ve saldırganlık davranışlarında yükselme</a:t>
            </a:r>
          </a:p>
          <a:p>
            <a:pPr marL="280988" lvl="1" indent="-280988">
              <a:spcBef>
                <a:spcPts val="900"/>
              </a:spcBef>
              <a:spcAft>
                <a:spcPts val="900"/>
              </a:spcAft>
              <a:buFont typeface="Wingdings" panose="05000000000000000000" pitchFamily="2" charset="2"/>
              <a:buChar char="§"/>
            </a:pPr>
            <a:r>
              <a:rPr lang="tr-TR" sz="2800" b="1" dirty="0">
                <a:latin typeface="+mn-lt"/>
              </a:rPr>
              <a:t>Giderek yalnızlaşma ve yüz yüze ilişki kurmakta güçlük yaşama</a:t>
            </a:r>
          </a:p>
          <a:p>
            <a:pPr marL="280988" lvl="1" indent="-280988">
              <a:spcBef>
                <a:spcPts val="900"/>
              </a:spcBef>
              <a:spcAft>
                <a:spcPts val="900"/>
              </a:spcAft>
              <a:buFont typeface="Wingdings" panose="05000000000000000000" pitchFamily="2" charset="2"/>
              <a:buChar char="§"/>
            </a:pPr>
            <a:r>
              <a:rPr lang="tr-TR" sz="2800" b="1" dirty="0">
                <a:latin typeface="+mn-lt"/>
              </a:rPr>
              <a:t>Zihinsel fonksiyonlarda bozulmalar</a:t>
            </a:r>
          </a:p>
          <a:p>
            <a:pPr marL="280988" lvl="1" indent="-280988">
              <a:spcBef>
                <a:spcPts val="900"/>
              </a:spcBef>
              <a:spcAft>
                <a:spcPts val="900"/>
              </a:spcAft>
              <a:buFont typeface="Wingdings" panose="05000000000000000000" pitchFamily="2" charset="2"/>
              <a:buChar char="§"/>
            </a:pPr>
            <a:r>
              <a:rPr lang="tr-TR" sz="2800" b="1" dirty="0">
                <a:latin typeface="+mn-lt"/>
              </a:rPr>
              <a:t>Beyindeki </a:t>
            </a:r>
            <a:r>
              <a:rPr lang="tr-TR" sz="2800" b="1" dirty="0" err="1">
                <a:latin typeface="+mn-lt"/>
              </a:rPr>
              <a:t>temporal</a:t>
            </a:r>
            <a:r>
              <a:rPr lang="tr-TR" sz="2800" b="1" dirty="0">
                <a:latin typeface="+mn-lt"/>
              </a:rPr>
              <a:t> </a:t>
            </a:r>
            <a:r>
              <a:rPr lang="tr-TR" sz="2800" b="1" dirty="0" err="1">
                <a:latin typeface="+mn-lt"/>
              </a:rPr>
              <a:t>dopaminerjik</a:t>
            </a:r>
            <a:r>
              <a:rPr lang="tr-TR" sz="2800" b="1" dirty="0">
                <a:latin typeface="+mn-lt"/>
              </a:rPr>
              <a:t> aktivitede </a:t>
            </a:r>
            <a:r>
              <a:rPr lang="tr-TR" sz="2800" b="1" dirty="0" smtClean="0">
                <a:latin typeface="+mn-lt"/>
              </a:rPr>
              <a:t>artış, bağıl </a:t>
            </a:r>
            <a:r>
              <a:rPr lang="tr-TR" sz="2800" b="1" dirty="0">
                <a:latin typeface="+mn-lt"/>
              </a:rPr>
              <a:t>olarak </a:t>
            </a:r>
            <a:r>
              <a:rPr lang="tr-TR" sz="2800" b="1" dirty="0" err="1">
                <a:latin typeface="+mn-lt"/>
              </a:rPr>
              <a:t>hiperaktivite</a:t>
            </a:r>
            <a:r>
              <a:rPr lang="tr-TR" sz="2800" b="1" dirty="0">
                <a:latin typeface="+mn-lt"/>
              </a:rPr>
              <a:t> bozukluğu kriterlerinin oluşması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01471227"/>
      </p:ext>
    </p:extLst>
  </p:cSld>
  <p:clrMapOvr>
    <a:masterClrMapping/>
  </p:clrMapOvr>
  <p:transition spd="slow">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0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a:t>
            </a:r>
            <a:r>
              <a:rPr lang="tr-TR" sz="2800" b="1" dirty="0" err="1">
                <a:solidFill>
                  <a:srgbClr val="00B158"/>
                </a:solidFill>
                <a:latin typeface="Calibri" panose="020F0502020204030204" pitchFamily="34" charset="0"/>
              </a:rPr>
              <a:t>Young’ın</a:t>
            </a:r>
            <a:r>
              <a:rPr lang="tr-TR" sz="2800" b="1" dirty="0">
                <a:solidFill>
                  <a:srgbClr val="00B158"/>
                </a:solidFill>
                <a:latin typeface="Calibri" panose="020F0502020204030204" pitchFamily="34" charset="0"/>
              </a:rPr>
              <a:t> Modeline göre)</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4616648"/>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latin typeface="+mn-lt"/>
              </a:rPr>
              <a:t>İnternet kullanım saatlerini düzenleme</a:t>
            </a:r>
          </a:p>
          <a:p>
            <a:pPr marL="280988" lvl="1" indent="-280988">
              <a:spcBef>
                <a:spcPts val="600"/>
              </a:spcBef>
              <a:spcAft>
                <a:spcPts val="600"/>
              </a:spcAft>
              <a:buFont typeface="Wingdings" panose="05000000000000000000" pitchFamily="2" charset="2"/>
              <a:buChar char="§"/>
            </a:pPr>
            <a:r>
              <a:rPr lang="tr-TR" sz="2800" b="1" dirty="0">
                <a:latin typeface="+mn-lt"/>
              </a:rPr>
              <a:t>Dış durdurucular kullanma</a:t>
            </a:r>
          </a:p>
          <a:p>
            <a:pPr marL="280988" lvl="1" indent="-280988">
              <a:spcBef>
                <a:spcPts val="600"/>
              </a:spcBef>
              <a:spcAft>
                <a:spcPts val="600"/>
              </a:spcAft>
              <a:buFont typeface="Wingdings" panose="05000000000000000000" pitchFamily="2" charset="2"/>
              <a:buChar char="§"/>
            </a:pPr>
            <a:r>
              <a:rPr lang="tr-TR" sz="2800" b="1" dirty="0">
                <a:latin typeface="+mn-lt"/>
              </a:rPr>
              <a:t>İnternet kullanımıyla ilgili hedefler belirleme</a:t>
            </a:r>
          </a:p>
          <a:p>
            <a:pPr marL="280988" lvl="1" indent="-280988">
              <a:spcBef>
                <a:spcPts val="600"/>
              </a:spcBef>
              <a:spcAft>
                <a:spcPts val="600"/>
              </a:spcAft>
              <a:buFont typeface="Wingdings" panose="05000000000000000000" pitchFamily="2" charset="2"/>
              <a:buChar char="§"/>
            </a:pPr>
            <a:r>
              <a:rPr lang="tr-TR" sz="2800" b="1" dirty="0">
                <a:latin typeface="+mn-lt"/>
              </a:rPr>
              <a:t>Çok kullanılan belli işlevlerden uzak durma</a:t>
            </a:r>
          </a:p>
          <a:p>
            <a:pPr marL="280988" lvl="1" indent="-280988">
              <a:spcBef>
                <a:spcPts val="600"/>
              </a:spcBef>
              <a:spcAft>
                <a:spcPts val="600"/>
              </a:spcAft>
              <a:buFont typeface="Wingdings" panose="05000000000000000000" pitchFamily="2" charset="2"/>
              <a:buChar char="§"/>
            </a:pPr>
            <a:r>
              <a:rPr lang="tr-TR" sz="2800" b="1" dirty="0">
                <a:latin typeface="+mn-lt"/>
              </a:rPr>
              <a:t>Hatırlatıcı kartlar kullanma</a:t>
            </a:r>
          </a:p>
          <a:p>
            <a:pPr marL="280988" lvl="1" indent="-280988">
              <a:spcBef>
                <a:spcPts val="600"/>
              </a:spcBef>
              <a:spcAft>
                <a:spcPts val="600"/>
              </a:spcAft>
              <a:buFont typeface="Wingdings" panose="05000000000000000000" pitchFamily="2" charset="2"/>
              <a:buChar char="§"/>
            </a:pPr>
            <a:r>
              <a:rPr lang="tr-TR" sz="2800" b="1" dirty="0">
                <a:latin typeface="+mn-lt"/>
              </a:rPr>
              <a:t>Kişisel defter oluşturma</a:t>
            </a:r>
          </a:p>
          <a:p>
            <a:pPr marL="280988" lvl="1" indent="-280988">
              <a:spcBef>
                <a:spcPts val="600"/>
              </a:spcBef>
              <a:spcAft>
                <a:spcPts val="600"/>
              </a:spcAft>
              <a:buFont typeface="Wingdings" panose="05000000000000000000" pitchFamily="2" charset="2"/>
              <a:buChar char="§"/>
            </a:pPr>
            <a:r>
              <a:rPr lang="tr-TR" sz="2800" b="1" dirty="0">
                <a:latin typeface="+mn-lt"/>
              </a:rPr>
              <a:t>Destek gruplarına kayma</a:t>
            </a:r>
          </a:p>
          <a:p>
            <a:pPr marL="280988" lvl="1" indent="-280988">
              <a:spcBef>
                <a:spcPts val="600"/>
              </a:spcBef>
              <a:spcAft>
                <a:spcPts val="600"/>
              </a:spcAft>
              <a:buFont typeface="Wingdings" panose="05000000000000000000" pitchFamily="2" charset="2"/>
              <a:buChar char="§"/>
            </a:pPr>
            <a:r>
              <a:rPr lang="tr-TR" sz="2800" b="1" dirty="0">
                <a:latin typeface="+mn-lt"/>
              </a:rPr>
              <a:t>Aile terapisi uygulama</a:t>
            </a:r>
          </a:p>
        </p:txBody>
      </p:sp>
    </p:spTree>
    <p:extLst>
      <p:ext uri="{BB962C8B-B14F-4D97-AF65-F5344CB8AC3E}">
        <p14:creationId xmlns:p14="http://schemas.microsoft.com/office/powerpoint/2010/main" val="1423773657"/>
      </p:ext>
    </p:extLst>
  </p:cSld>
  <p:clrMapOvr>
    <a:masterClrMapping/>
  </p:clrMapOvr>
  <p:transition spd="slow">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0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a:t>
            </a:r>
            <a:r>
              <a:rPr lang="tr-TR" sz="2800" b="1" dirty="0" err="1">
                <a:solidFill>
                  <a:srgbClr val="00B158"/>
                </a:solidFill>
                <a:latin typeface="Calibri" panose="020F0502020204030204" pitchFamily="34" charset="0"/>
              </a:rPr>
              <a:t>Davis’in</a:t>
            </a:r>
            <a:r>
              <a:rPr lang="tr-TR" sz="2800" b="1" dirty="0">
                <a:solidFill>
                  <a:srgbClr val="00B158"/>
                </a:solidFill>
                <a:latin typeface="Calibri" panose="020F0502020204030204" pitchFamily="34" charset="0"/>
              </a:rPr>
              <a:t> Modeline göre)</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4308872"/>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latin typeface="+mn-lt"/>
              </a:rPr>
              <a:t>Bilgisayarın yerini değiştirme</a:t>
            </a:r>
          </a:p>
          <a:p>
            <a:pPr marL="280988" lvl="1" indent="-280988">
              <a:spcBef>
                <a:spcPts val="600"/>
              </a:spcBef>
              <a:spcAft>
                <a:spcPts val="600"/>
              </a:spcAft>
              <a:buFont typeface="Wingdings" panose="05000000000000000000" pitchFamily="2" charset="2"/>
              <a:buChar char="§"/>
            </a:pPr>
            <a:r>
              <a:rPr lang="tr-TR" sz="2800" b="1" dirty="0">
                <a:latin typeface="+mn-lt"/>
              </a:rPr>
              <a:t>Kullanıcının başka kişilerle ortak ortamlarda internete bağlanmasını sağlama</a:t>
            </a:r>
          </a:p>
          <a:p>
            <a:pPr marL="280988" lvl="1" indent="-280988">
              <a:spcBef>
                <a:spcPts val="600"/>
              </a:spcBef>
              <a:spcAft>
                <a:spcPts val="600"/>
              </a:spcAft>
              <a:buFont typeface="Wingdings" panose="05000000000000000000" pitchFamily="2" charset="2"/>
              <a:buChar char="§"/>
            </a:pPr>
            <a:r>
              <a:rPr lang="tr-TR" sz="2800" b="1" dirty="0">
                <a:latin typeface="+mn-lt"/>
              </a:rPr>
              <a:t>İnternete bağlanma zamanlarını değiştirme</a:t>
            </a:r>
          </a:p>
          <a:p>
            <a:pPr marL="280988" lvl="1" indent="-280988">
              <a:spcBef>
                <a:spcPts val="600"/>
              </a:spcBef>
              <a:spcAft>
                <a:spcPts val="600"/>
              </a:spcAft>
              <a:buFont typeface="Wingdings" panose="05000000000000000000" pitchFamily="2" charset="2"/>
              <a:buChar char="§"/>
            </a:pPr>
            <a:r>
              <a:rPr lang="tr-TR" sz="2800" b="1" dirty="0">
                <a:latin typeface="+mn-lt"/>
              </a:rPr>
              <a:t>İnternet defteri oluşturma</a:t>
            </a:r>
          </a:p>
          <a:p>
            <a:pPr marL="280988" lvl="1" indent="-280988">
              <a:spcBef>
                <a:spcPts val="600"/>
              </a:spcBef>
              <a:spcAft>
                <a:spcPts val="600"/>
              </a:spcAft>
              <a:buFont typeface="Wingdings" panose="05000000000000000000" pitchFamily="2" charset="2"/>
              <a:buChar char="§"/>
            </a:pPr>
            <a:r>
              <a:rPr lang="tr-TR" sz="2800" b="1" dirty="0">
                <a:latin typeface="+mn-lt"/>
              </a:rPr>
              <a:t>Kişisel kullanıma son verme</a:t>
            </a:r>
          </a:p>
          <a:p>
            <a:pPr marL="280988" lvl="1" indent="-280988">
              <a:spcBef>
                <a:spcPts val="600"/>
              </a:spcBef>
              <a:spcAft>
                <a:spcPts val="600"/>
              </a:spcAft>
              <a:buFont typeface="Wingdings" panose="05000000000000000000" pitchFamily="2" charset="2"/>
              <a:buChar char="§"/>
            </a:pPr>
            <a:r>
              <a:rPr lang="tr-TR" sz="2800" b="1" dirty="0">
                <a:latin typeface="+mn-lt"/>
              </a:rPr>
              <a:t>Kişinin arkadaşlarından ve yakınlarından internet ile ilgili problemleri olduğunu saklamamasını sağlama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00972205"/>
      </p:ext>
    </p:extLst>
  </p:cSld>
  <p:clrMapOvr>
    <a:masterClrMapping/>
  </p:clrMapOvr>
  <p:transition spd="slow">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0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a:t>
            </a:r>
            <a:r>
              <a:rPr lang="tr-TR" sz="2800" b="1" dirty="0" err="1">
                <a:solidFill>
                  <a:srgbClr val="00B158"/>
                </a:solidFill>
                <a:latin typeface="Calibri" panose="020F0502020204030204" pitchFamily="34" charset="0"/>
              </a:rPr>
              <a:t>Davis’in</a:t>
            </a:r>
            <a:r>
              <a:rPr lang="tr-TR" sz="2800" b="1" dirty="0">
                <a:solidFill>
                  <a:srgbClr val="00B158"/>
                </a:solidFill>
                <a:latin typeface="Calibri" panose="020F0502020204030204" pitchFamily="34" charset="0"/>
              </a:rPr>
              <a:t> Modeline göre)</a:t>
            </a:r>
            <a:endParaRPr lang="tr-TR" sz="2400" b="1" dirty="0">
              <a:solidFill>
                <a:srgbClr val="00B158"/>
              </a:solidFill>
              <a:latin typeface="Calibri" panose="020F0502020204030204" pitchFamily="34" charset="0"/>
            </a:endParaRPr>
          </a:p>
        </p:txBody>
      </p:sp>
      <p:sp>
        <p:nvSpPr>
          <p:cNvPr id="2" name="TextBox 1"/>
          <p:cNvSpPr txBox="1"/>
          <p:nvPr/>
        </p:nvSpPr>
        <p:spPr>
          <a:xfrm>
            <a:off x="177021" y="1340768"/>
            <a:ext cx="8787593" cy="3831818"/>
          </a:xfrm>
          <a:prstGeom prst="rect">
            <a:avLst/>
          </a:prstGeom>
          <a:noFill/>
        </p:spPr>
        <p:txBody>
          <a:bodyPr wrap="square" rtlCol="0">
            <a:spAutoFit/>
          </a:bodyPr>
          <a:lstStyle/>
          <a:p>
            <a:pPr marL="280988" lvl="1" indent="-280988">
              <a:spcBef>
                <a:spcPts val="900"/>
              </a:spcBef>
              <a:spcAft>
                <a:spcPts val="900"/>
              </a:spcAft>
              <a:buFont typeface="Wingdings" panose="05000000000000000000" pitchFamily="2" charset="2"/>
              <a:buChar char="§"/>
            </a:pPr>
            <a:r>
              <a:rPr lang="tr-TR" sz="2800" b="1" dirty="0">
                <a:latin typeface="+mn-lt"/>
              </a:rPr>
              <a:t>Kişinin spor aktivitelerine katılmasını sağlama </a:t>
            </a:r>
          </a:p>
          <a:p>
            <a:pPr marL="280988" lvl="1" indent="-280988">
              <a:spcBef>
                <a:spcPts val="900"/>
              </a:spcBef>
              <a:spcAft>
                <a:spcPts val="900"/>
              </a:spcAft>
              <a:buFont typeface="Wingdings" panose="05000000000000000000" pitchFamily="2" charset="2"/>
              <a:buChar char="§"/>
            </a:pPr>
            <a:r>
              <a:rPr lang="tr-TR" sz="2800" b="1" dirty="0">
                <a:latin typeface="+mn-lt"/>
              </a:rPr>
              <a:t>İnternet kullanımına ara/tatil verme</a:t>
            </a:r>
          </a:p>
          <a:p>
            <a:pPr marL="280988" lvl="1" indent="-280988">
              <a:spcBef>
                <a:spcPts val="900"/>
              </a:spcBef>
              <a:spcAft>
                <a:spcPts val="900"/>
              </a:spcAft>
              <a:buFont typeface="Wingdings" panose="05000000000000000000" pitchFamily="2" charset="2"/>
              <a:buChar char="§"/>
            </a:pPr>
            <a:r>
              <a:rPr lang="tr-TR" sz="2800" b="1" dirty="0">
                <a:latin typeface="+mn-lt"/>
              </a:rPr>
              <a:t>Otomatik düşünceleri ele alma</a:t>
            </a:r>
          </a:p>
          <a:p>
            <a:pPr marL="280988" lvl="1" indent="-280988">
              <a:spcBef>
                <a:spcPts val="900"/>
              </a:spcBef>
              <a:spcAft>
                <a:spcPts val="900"/>
              </a:spcAft>
              <a:buFont typeface="Wingdings" panose="05000000000000000000" pitchFamily="2" charset="2"/>
              <a:buChar char="§"/>
            </a:pPr>
            <a:r>
              <a:rPr lang="tr-TR" sz="2800" b="1" dirty="0">
                <a:latin typeface="+mn-lt"/>
              </a:rPr>
              <a:t>Gevşeme egzersizleri uygulama</a:t>
            </a:r>
          </a:p>
          <a:p>
            <a:pPr marL="280988" lvl="1" indent="-280988">
              <a:spcBef>
                <a:spcPts val="900"/>
              </a:spcBef>
              <a:spcAft>
                <a:spcPts val="900"/>
              </a:spcAft>
              <a:buFont typeface="Wingdings" panose="05000000000000000000" pitchFamily="2" charset="2"/>
              <a:buChar char="§"/>
            </a:pPr>
            <a:r>
              <a:rPr lang="tr-TR" sz="2800" b="1" dirty="0">
                <a:latin typeface="+mn-lt"/>
              </a:rPr>
              <a:t>İnternete bağlanma sırasında hissedilenleri not etme</a:t>
            </a:r>
          </a:p>
          <a:p>
            <a:pPr marL="280988" lvl="1" indent="-280988">
              <a:spcBef>
                <a:spcPts val="900"/>
              </a:spcBef>
              <a:spcAft>
                <a:spcPts val="900"/>
              </a:spcAft>
              <a:buFont typeface="Wingdings" panose="05000000000000000000" pitchFamily="2" charset="2"/>
              <a:buChar char="§"/>
            </a:pPr>
            <a:r>
              <a:rPr lang="tr-TR" sz="2800" b="1" dirty="0">
                <a:latin typeface="+mn-lt"/>
              </a:rPr>
              <a:t>Yeni sosyal beceriler kazandırma</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72708507"/>
      </p:ext>
    </p:extLst>
  </p:cSld>
  <p:clrMapOvr>
    <a:masterClrMapping/>
  </p:clrMapOvr>
  <p:transition spd="slow">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81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a:t>
            </a:r>
            <a:r>
              <a:rPr lang="tr-TR" b="1" dirty="0">
                <a:solidFill>
                  <a:srgbClr val="00B158"/>
                </a:solidFill>
                <a:latin typeface="Calibri" panose="020F0502020204030204" pitchFamily="34" charset="0"/>
              </a:rPr>
              <a:t>Bilişsel Davranışçı Terapi Yaklaşımına Göre</a:t>
            </a:r>
            <a:r>
              <a:rPr lang="tr-TR" sz="2800" b="1" dirty="0">
                <a:solidFill>
                  <a:srgbClr val="00B158"/>
                </a:solidFill>
                <a:latin typeface="Calibri" panose="020F0502020204030204" pitchFamily="34" charset="0"/>
              </a:rPr>
              <a:t>)</a:t>
            </a:r>
          </a:p>
        </p:txBody>
      </p:sp>
      <p:sp>
        <p:nvSpPr>
          <p:cNvPr id="2" name="TextBox 1"/>
          <p:cNvSpPr txBox="1"/>
          <p:nvPr/>
        </p:nvSpPr>
        <p:spPr>
          <a:xfrm>
            <a:off x="177021" y="1340768"/>
            <a:ext cx="8787593" cy="4585871"/>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Her birey için uygun tek bir tedavi yöntemi yoktur.</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Tedavinin hazır ulaşılabilir olması lazımdır.</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Etkili tedavi sadece bağımlı kullanımıyla değil,  bireyin farklı ihtiyaçları ile de ilgilenmelidir. </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Bireyin tedavi planı devamlı olarak değerlendirilmeli ve ihtiyaç hâlinde kişinin değişen ihtiyaçlarını karşılamak için değiştirilmelidir. </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Tedavinin etkililiği için yeterli bir zaman dilimi içerisinde tedaviye devam etmek şarttır.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9885846"/>
      </p:ext>
    </p:extLst>
  </p:cSld>
  <p:clrMapOvr>
    <a:masterClrMapping/>
  </p:clrMapOvr>
  <p:transition spd="slow">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81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a:t>
            </a:r>
            <a:r>
              <a:rPr lang="tr-TR" b="1" dirty="0">
                <a:solidFill>
                  <a:srgbClr val="00B158"/>
                </a:solidFill>
                <a:latin typeface="Calibri" panose="020F0502020204030204" pitchFamily="34" charset="0"/>
              </a:rPr>
              <a:t>Bilişsel Davranışçı Terapi Yaklaşımına Göre</a:t>
            </a:r>
            <a:r>
              <a:rPr lang="tr-TR" sz="2800" b="1" dirty="0">
                <a:solidFill>
                  <a:srgbClr val="00B158"/>
                </a:solidFill>
                <a:latin typeface="Calibri" panose="020F0502020204030204" pitchFamily="34" charset="0"/>
              </a:rPr>
              <a:t>)</a:t>
            </a:r>
          </a:p>
        </p:txBody>
      </p:sp>
      <p:sp>
        <p:nvSpPr>
          <p:cNvPr id="2" name="TextBox 1"/>
          <p:cNvSpPr txBox="1"/>
          <p:nvPr/>
        </p:nvSpPr>
        <p:spPr>
          <a:xfrm>
            <a:off x="177021" y="1340768"/>
            <a:ext cx="8787593" cy="4278094"/>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latin typeface="+mn-lt"/>
              </a:rPr>
              <a:t>Bireysel ya da grup danışmanlığı ve diğer davranışsal tedaviler bağımlılığın etkili tedavisinin kaçınılmaz ögeleridir. </a:t>
            </a:r>
          </a:p>
          <a:p>
            <a:pPr marL="280988" lvl="1" indent="-280988">
              <a:spcBef>
                <a:spcPts val="600"/>
              </a:spcBef>
              <a:spcAft>
                <a:spcPts val="600"/>
              </a:spcAft>
              <a:buFont typeface="Wingdings" panose="05000000000000000000" pitchFamily="2" charset="2"/>
              <a:buChar char="§"/>
            </a:pPr>
            <a:r>
              <a:rPr lang="tr-TR" sz="2800" b="1" dirty="0">
                <a:latin typeface="+mn-lt"/>
              </a:rPr>
              <a:t>İlaç tedavisi özellikle danışmanlık ve davranışsal terapi ile </a:t>
            </a:r>
            <a:r>
              <a:rPr lang="tr-TR" sz="2800" b="1" dirty="0" smtClean="0">
                <a:latin typeface="+mn-lt"/>
              </a:rPr>
              <a:t>birleştirildiği zaman </a:t>
            </a:r>
            <a:r>
              <a:rPr lang="tr-TR" sz="2800" b="1" dirty="0">
                <a:latin typeface="+mn-lt"/>
              </a:rPr>
              <a:t>tedavisinin önemli bir </a:t>
            </a:r>
            <a:r>
              <a:rPr lang="tr-TR" sz="2800" b="1" dirty="0" smtClean="0">
                <a:latin typeface="+mn-lt"/>
              </a:rPr>
              <a:t>parçası hâline gelir.</a:t>
            </a:r>
            <a:endParaRPr lang="tr-TR" sz="2800" b="1" dirty="0">
              <a:latin typeface="+mn-lt"/>
            </a:endParaRPr>
          </a:p>
          <a:p>
            <a:pPr marL="280988" lvl="1" indent="-280988">
              <a:spcBef>
                <a:spcPts val="600"/>
              </a:spcBef>
              <a:spcAft>
                <a:spcPts val="600"/>
              </a:spcAft>
              <a:buFont typeface="Wingdings" panose="05000000000000000000" pitchFamily="2" charset="2"/>
              <a:buChar char="§"/>
            </a:pPr>
            <a:r>
              <a:rPr lang="tr-TR" sz="2800" b="1" dirty="0">
                <a:latin typeface="+mn-lt"/>
              </a:rPr>
              <a:t>Bağımlı ya da kullanıcı bireylerin eşlik eden başka psikopatoloji varsa tedavi sürecine her iki problem de entegre edilmelidir.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5828346"/>
      </p:ext>
    </p:extLst>
  </p:cSld>
  <p:clrMapOvr>
    <a:masterClrMapping/>
  </p:clrMapOvr>
  <p:transition spd="slow">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(Yaşam Stili Eğitim Programı)</a:t>
            </a:r>
          </a:p>
        </p:txBody>
      </p:sp>
      <p:sp>
        <p:nvSpPr>
          <p:cNvPr id="2" name="TextBox 1"/>
          <p:cNvSpPr txBox="1"/>
          <p:nvPr/>
        </p:nvSpPr>
        <p:spPr>
          <a:xfrm>
            <a:off x="177021" y="1340768"/>
            <a:ext cx="8787593" cy="3139321"/>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err="1">
                <a:solidFill>
                  <a:srgbClr val="000000"/>
                </a:solidFill>
                <a:latin typeface="+mn-lt"/>
              </a:rPr>
              <a:t>Rooij</a:t>
            </a:r>
            <a:r>
              <a:rPr lang="tr-TR" sz="2800" b="1" dirty="0">
                <a:solidFill>
                  <a:srgbClr val="000000"/>
                </a:solidFill>
                <a:latin typeface="+mn-lt"/>
              </a:rPr>
              <a:t>, </a:t>
            </a:r>
            <a:r>
              <a:rPr lang="tr-TR" sz="2800" b="1" dirty="0" err="1">
                <a:solidFill>
                  <a:srgbClr val="000000"/>
                </a:solidFill>
                <a:latin typeface="+mn-lt"/>
              </a:rPr>
              <a:t>Zinn</a:t>
            </a:r>
            <a:r>
              <a:rPr lang="tr-TR" sz="2800" b="1" dirty="0">
                <a:solidFill>
                  <a:srgbClr val="000000"/>
                </a:solidFill>
                <a:latin typeface="+mn-lt"/>
              </a:rPr>
              <a:t>, </a:t>
            </a:r>
            <a:r>
              <a:rPr lang="tr-TR" sz="2800" b="1" dirty="0" err="1">
                <a:solidFill>
                  <a:srgbClr val="000000"/>
                </a:solidFill>
                <a:latin typeface="+mn-lt"/>
              </a:rPr>
              <a:t>Schoenmakers</a:t>
            </a:r>
            <a:r>
              <a:rPr lang="tr-TR" sz="2800" b="1" dirty="0">
                <a:solidFill>
                  <a:srgbClr val="000000"/>
                </a:solidFill>
                <a:latin typeface="+mn-lt"/>
              </a:rPr>
              <a:t> ve </a:t>
            </a:r>
            <a:r>
              <a:rPr lang="tr-TR" sz="2800" b="1" dirty="0" err="1">
                <a:solidFill>
                  <a:srgbClr val="000000"/>
                </a:solidFill>
                <a:latin typeface="+mn-lt"/>
              </a:rPr>
              <a:t>Mheen</a:t>
            </a:r>
            <a:r>
              <a:rPr lang="tr-TR" sz="2800" b="1" dirty="0">
                <a:solidFill>
                  <a:srgbClr val="000000"/>
                </a:solidFill>
                <a:latin typeface="+mn-lt"/>
              </a:rPr>
              <a:t> tarafından 2012’de geliştirilmiştir.</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Bilişsel davranışçı terapi ve </a:t>
            </a:r>
            <a:r>
              <a:rPr lang="tr-TR" sz="2800" b="1" dirty="0" err="1">
                <a:solidFill>
                  <a:srgbClr val="000000"/>
                </a:solidFill>
                <a:latin typeface="+mn-lt"/>
              </a:rPr>
              <a:t>motivasyonel</a:t>
            </a:r>
            <a:r>
              <a:rPr lang="tr-TR" sz="2800" b="1" dirty="0">
                <a:solidFill>
                  <a:srgbClr val="000000"/>
                </a:solidFill>
                <a:latin typeface="+mn-lt"/>
              </a:rPr>
              <a:t> görüşme yaklaşımları temel alınarak oluşturulmuştur.</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10 oturumdan oluşur.</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Her bir oturum 45 dakika sürer.</a:t>
            </a:r>
          </a:p>
        </p:txBody>
      </p:sp>
    </p:spTree>
    <p:extLst>
      <p:ext uri="{BB962C8B-B14F-4D97-AF65-F5344CB8AC3E}">
        <p14:creationId xmlns:p14="http://schemas.microsoft.com/office/powerpoint/2010/main" val="4265237415"/>
      </p:ext>
    </p:extLst>
  </p:cSld>
  <p:clrMapOvr>
    <a:masterClrMapping/>
  </p:clrMapOvr>
  <p:transition spd="slow">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(Yaşam Stili Eğitim Programı)</a:t>
            </a:r>
          </a:p>
        </p:txBody>
      </p:sp>
      <p:sp>
        <p:nvSpPr>
          <p:cNvPr id="2" name="TextBox 1"/>
          <p:cNvSpPr txBox="1"/>
          <p:nvPr/>
        </p:nvSpPr>
        <p:spPr>
          <a:xfrm>
            <a:off x="177021" y="1340768"/>
            <a:ext cx="8787593" cy="3970318"/>
          </a:xfrm>
          <a:prstGeom prst="rect">
            <a:avLst/>
          </a:prstGeom>
          <a:noFill/>
        </p:spPr>
        <p:txBody>
          <a:bodyPr wrap="square" rtlCol="0">
            <a:spAutoFit/>
          </a:bodyPr>
          <a:lstStyle/>
          <a:p>
            <a:pPr marL="0" lvl="1" algn="r">
              <a:spcBef>
                <a:spcPts val="0"/>
              </a:spcBef>
              <a:spcAft>
                <a:spcPts val="0"/>
              </a:spcAft>
            </a:pPr>
            <a:r>
              <a:rPr lang="tr-TR" sz="2800" b="1" dirty="0" smtClean="0">
                <a:latin typeface="+mn-lt"/>
              </a:rPr>
              <a:t>Oturumlar</a:t>
            </a:r>
            <a:endParaRPr lang="tr-TR" sz="2800" b="1" i="1" dirty="0" smtClean="0">
              <a:latin typeface="+mn-lt"/>
            </a:endParaRPr>
          </a:p>
          <a:p>
            <a:pPr marL="280988" lvl="1" indent="-280988">
              <a:spcBef>
                <a:spcPts val="0"/>
              </a:spcBef>
              <a:spcAft>
                <a:spcPts val="0"/>
              </a:spcAft>
              <a:buFont typeface="Wingdings" panose="05000000000000000000" pitchFamily="2" charset="2"/>
              <a:buChar char="§"/>
            </a:pPr>
            <a:r>
              <a:rPr lang="tr-TR" sz="2800" b="1" i="1" dirty="0" smtClean="0">
                <a:latin typeface="+mn-lt"/>
              </a:rPr>
              <a:t>Birinci Oturum</a:t>
            </a:r>
          </a:p>
          <a:p>
            <a:pPr marL="0" lvl="1">
              <a:spcBef>
                <a:spcPts val="0"/>
              </a:spcBef>
              <a:spcAft>
                <a:spcPts val="0"/>
              </a:spcAft>
            </a:pPr>
            <a:r>
              <a:rPr lang="tr-TR" sz="2800" b="1" dirty="0" smtClean="0">
                <a:latin typeface="+mn-lt"/>
              </a:rPr>
              <a:t>Grup </a:t>
            </a:r>
            <a:r>
              <a:rPr lang="tr-TR" sz="2800" b="1" dirty="0">
                <a:latin typeface="+mn-lt"/>
              </a:rPr>
              <a:t>üyeleri ile tanışma, ikinci oturum için ödevin verilmesi, problemli davranışın avantajları ve dezavantajlarının yazılacağı bir günlük tutulması.</a:t>
            </a:r>
          </a:p>
          <a:p>
            <a:pPr marL="0" lvl="1">
              <a:spcBef>
                <a:spcPts val="0"/>
              </a:spcBef>
              <a:spcAft>
                <a:spcPts val="0"/>
              </a:spcAft>
            </a:pPr>
            <a:endParaRPr lang="tr-TR" sz="2800" b="1" i="1" dirty="0" smtClean="0">
              <a:latin typeface="+mn-lt"/>
            </a:endParaRPr>
          </a:p>
          <a:p>
            <a:pPr marL="280988" lvl="1" indent="-280988">
              <a:spcBef>
                <a:spcPts val="0"/>
              </a:spcBef>
              <a:spcAft>
                <a:spcPts val="0"/>
              </a:spcAft>
              <a:buFont typeface="Wingdings" panose="05000000000000000000" pitchFamily="2" charset="2"/>
              <a:buChar char="§"/>
            </a:pPr>
            <a:r>
              <a:rPr lang="tr-TR" sz="2800" b="1" i="1" dirty="0" smtClean="0">
                <a:latin typeface="+mn-lt"/>
              </a:rPr>
              <a:t>İkinci Oturum</a:t>
            </a:r>
          </a:p>
          <a:p>
            <a:pPr marL="0" lvl="1">
              <a:spcBef>
                <a:spcPts val="0"/>
              </a:spcBef>
              <a:spcAft>
                <a:spcPts val="0"/>
              </a:spcAft>
            </a:pPr>
            <a:r>
              <a:rPr lang="tr-TR" sz="2800" b="1" dirty="0" smtClean="0">
                <a:latin typeface="+mn-lt"/>
              </a:rPr>
              <a:t>Ödeve </a:t>
            </a:r>
            <a:r>
              <a:rPr lang="tr-TR" sz="2800" b="1" dirty="0">
                <a:latin typeface="+mn-lt"/>
              </a:rPr>
              <a:t>dayalı olarak terapi amaçlarının belirlenmesi, danışanın bir sonraki oturuma katılımının desteklenmesi.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67413306"/>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1317977"/>
            <a:ext cx="8686800" cy="4525963"/>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3600" dirty="0" err="1" smtClean="0">
                <a:solidFill>
                  <a:schemeClr val="bg1"/>
                </a:solidFill>
              </a:rPr>
              <a:t>Bağımlılık</a:t>
            </a:r>
            <a:r>
              <a:rPr lang="en-US" sz="3600" dirty="0" smtClean="0">
                <a:solidFill>
                  <a:schemeClr val="bg1"/>
                </a:solidFill>
              </a:rPr>
              <a:t> = </a:t>
            </a:r>
          </a:p>
          <a:p>
            <a:pPr marL="0" indent="0">
              <a:buNone/>
            </a:pPr>
            <a:r>
              <a:rPr lang="en-US" sz="3600" dirty="0" err="1" smtClean="0">
                <a:solidFill>
                  <a:srgbClr val="000000"/>
                </a:solidFill>
              </a:rPr>
              <a:t>Kimyasal</a:t>
            </a:r>
            <a:r>
              <a:rPr lang="en-US" sz="3600" dirty="0" smtClean="0">
                <a:solidFill>
                  <a:srgbClr val="000000"/>
                </a:solidFill>
              </a:rPr>
              <a:t> </a:t>
            </a:r>
            <a:r>
              <a:rPr lang="en-US" sz="3600" dirty="0" err="1" smtClean="0">
                <a:solidFill>
                  <a:srgbClr val="000000"/>
                </a:solidFill>
              </a:rPr>
              <a:t>Bağımlılıklar</a:t>
            </a:r>
            <a:r>
              <a:rPr lang="en-US" sz="3600" dirty="0" smtClean="0">
                <a:solidFill>
                  <a:srgbClr val="000000"/>
                </a:solidFill>
              </a:rPr>
              <a:t> +</a:t>
            </a:r>
            <a:r>
              <a:rPr lang="en-US" sz="3600" dirty="0" err="1" smtClean="0">
                <a:solidFill>
                  <a:srgbClr val="000000"/>
                </a:solidFill>
              </a:rPr>
              <a:t>Eylemsel</a:t>
            </a:r>
            <a:r>
              <a:rPr lang="en-US" sz="3600" dirty="0" smtClean="0">
                <a:solidFill>
                  <a:srgbClr val="000000"/>
                </a:solidFill>
              </a:rPr>
              <a:t> </a:t>
            </a:r>
            <a:r>
              <a:rPr lang="en-US" sz="3600" dirty="0" err="1" smtClean="0">
                <a:solidFill>
                  <a:srgbClr val="000000"/>
                </a:solidFill>
              </a:rPr>
              <a:t>Bağımlılıklar</a:t>
            </a:r>
            <a:r>
              <a:rPr lang="en-US" sz="3600" dirty="0" smtClean="0">
                <a:solidFill>
                  <a:srgbClr val="000000"/>
                </a:solidFill>
              </a:rPr>
              <a:t> </a:t>
            </a:r>
          </a:p>
          <a:p>
            <a:pPr marL="0" indent="0">
              <a:buNone/>
            </a:pPr>
            <a:endParaRPr lang="en-US" sz="3600" dirty="0">
              <a:solidFill>
                <a:srgbClr val="000000"/>
              </a:solidFill>
            </a:endParaRPr>
          </a:p>
          <a:p>
            <a:pPr marL="0" indent="0">
              <a:buNone/>
            </a:pPr>
            <a:r>
              <a:rPr lang="en-US" sz="3600" dirty="0" err="1" smtClean="0">
                <a:solidFill>
                  <a:srgbClr val="000000"/>
                </a:solidFill>
              </a:rPr>
              <a:t>Eylemsel</a:t>
            </a:r>
            <a:r>
              <a:rPr lang="en-US" sz="3600" dirty="0" smtClean="0">
                <a:solidFill>
                  <a:srgbClr val="000000"/>
                </a:solidFill>
              </a:rPr>
              <a:t> </a:t>
            </a:r>
            <a:r>
              <a:rPr lang="en-US" sz="3600" dirty="0" err="1" smtClean="0">
                <a:solidFill>
                  <a:srgbClr val="000000"/>
                </a:solidFill>
              </a:rPr>
              <a:t>Bağımlılıklar</a:t>
            </a:r>
            <a:r>
              <a:rPr lang="en-US" sz="3600" dirty="0" smtClean="0">
                <a:solidFill>
                  <a:srgbClr val="000000"/>
                </a:solidFill>
              </a:rPr>
              <a:t> ≠ </a:t>
            </a:r>
            <a:r>
              <a:rPr lang="en-US" sz="3600" dirty="0" err="1" smtClean="0">
                <a:solidFill>
                  <a:srgbClr val="000000"/>
                </a:solidFill>
              </a:rPr>
              <a:t>Kimyasal</a:t>
            </a:r>
            <a:r>
              <a:rPr lang="en-US" sz="3600" dirty="0" smtClean="0">
                <a:solidFill>
                  <a:srgbClr val="000000"/>
                </a:solidFill>
              </a:rPr>
              <a:t> </a:t>
            </a:r>
            <a:r>
              <a:rPr lang="en-US" sz="3600" dirty="0" err="1" smtClean="0">
                <a:solidFill>
                  <a:srgbClr val="000000"/>
                </a:solidFill>
              </a:rPr>
              <a:t>Bağımlılıklar</a:t>
            </a:r>
            <a:endParaRPr lang="en-US" sz="3600" dirty="0">
              <a:solidFill>
                <a:srgbClr val="000000"/>
              </a:solidFill>
            </a:endParaRPr>
          </a:p>
        </p:txBody>
      </p:sp>
    </p:spTree>
    <p:custDataLst>
      <p:tags r:id="rId1"/>
    </p:custDataLst>
    <p:extLst>
      <p:ext uri="{BB962C8B-B14F-4D97-AF65-F5344CB8AC3E}">
        <p14:creationId xmlns:p14="http://schemas.microsoft.com/office/powerpoint/2010/main" val="28337691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(Yaşam Stili Eğitim Programı)</a:t>
            </a:r>
          </a:p>
        </p:txBody>
      </p:sp>
      <p:sp>
        <p:nvSpPr>
          <p:cNvPr id="2" name="TextBox 1"/>
          <p:cNvSpPr txBox="1"/>
          <p:nvPr/>
        </p:nvSpPr>
        <p:spPr>
          <a:xfrm>
            <a:off x="177021" y="1340768"/>
            <a:ext cx="8787593" cy="4401205"/>
          </a:xfrm>
          <a:prstGeom prst="rect">
            <a:avLst/>
          </a:prstGeom>
          <a:noFill/>
        </p:spPr>
        <p:txBody>
          <a:bodyPr wrap="square" rtlCol="0">
            <a:spAutoFit/>
          </a:bodyPr>
          <a:lstStyle/>
          <a:p>
            <a:pPr marL="0" lvl="1" algn="r">
              <a:spcBef>
                <a:spcPts val="0"/>
              </a:spcBef>
              <a:spcAft>
                <a:spcPts val="0"/>
              </a:spcAft>
            </a:pPr>
            <a:r>
              <a:rPr lang="tr-TR" sz="2800" b="1" dirty="0">
                <a:latin typeface="+mn-lt"/>
              </a:rPr>
              <a:t>Oturumlar</a:t>
            </a:r>
          </a:p>
          <a:p>
            <a:pPr marL="280988" lvl="1" indent="-280988">
              <a:spcBef>
                <a:spcPts val="0"/>
              </a:spcBef>
              <a:spcAft>
                <a:spcPts val="0"/>
              </a:spcAft>
              <a:buFont typeface="Wingdings" panose="05000000000000000000" pitchFamily="2" charset="2"/>
              <a:buChar char="§"/>
            </a:pPr>
            <a:r>
              <a:rPr lang="tr-TR" sz="2800" b="1" i="1" dirty="0" smtClean="0">
                <a:latin typeface="+mn-lt"/>
              </a:rPr>
              <a:t>Üçüncü Oturum</a:t>
            </a:r>
          </a:p>
          <a:p>
            <a:pPr marL="0" lvl="1">
              <a:spcBef>
                <a:spcPts val="0"/>
              </a:spcBef>
              <a:spcAft>
                <a:spcPts val="0"/>
              </a:spcAft>
            </a:pPr>
            <a:r>
              <a:rPr lang="tr-TR" sz="2800" b="1" dirty="0" smtClean="0">
                <a:latin typeface="+mn-lt"/>
              </a:rPr>
              <a:t>Davranışın </a:t>
            </a:r>
            <a:r>
              <a:rPr lang="tr-TR" sz="2800" b="1" dirty="0">
                <a:latin typeface="+mn-lt"/>
              </a:rPr>
              <a:t>fonksiyonel analizi, fonksiyonel analizin tamamlanması ve günlük tutulmasına devam edilecek ödevin verilmesi</a:t>
            </a:r>
            <a:r>
              <a:rPr lang="tr-TR" sz="2800" b="1" dirty="0" smtClean="0">
                <a:latin typeface="+mn-lt"/>
              </a:rPr>
              <a:t>.</a:t>
            </a:r>
          </a:p>
          <a:p>
            <a:pPr marL="0" lvl="1">
              <a:spcBef>
                <a:spcPts val="0"/>
              </a:spcBef>
              <a:spcAft>
                <a:spcPts val="0"/>
              </a:spcAft>
            </a:pPr>
            <a:endParaRPr lang="tr-TR" sz="2800" b="1" dirty="0">
              <a:latin typeface="+mn-lt"/>
            </a:endParaRPr>
          </a:p>
          <a:p>
            <a:pPr marL="280988" lvl="1" indent="-280988">
              <a:spcBef>
                <a:spcPts val="0"/>
              </a:spcBef>
              <a:spcAft>
                <a:spcPts val="0"/>
              </a:spcAft>
              <a:buFont typeface="Wingdings" panose="05000000000000000000" pitchFamily="2" charset="2"/>
              <a:buChar char="§"/>
            </a:pPr>
            <a:r>
              <a:rPr lang="tr-TR" sz="2800" b="1" i="1" dirty="0">
                <a:latin typeface="+mn-lt"/>
              </a:rPr>
              <a:t>Dördüncü </a:t>
            </a:r>
            <a:r>
              <a:rPr lang="tr-TR" sz="2800" b="1" i="1" dirty="0" smtClean="0">
                <a:latin typeface="+mn-lt"/>
              </a:rPr>
              <a:t>Oturum</a:t>
            </a:r>
          </a:p>
          <a:p>
            <a:pPr marL="0" lvl="1">
              <a:spcBef>
                <a:spcPts val="0"/>
              </a:spcBef>
              <a:spcAft>
                <a:spcPts val="0"/>
              </a:spcAft>
            </a:pPr>
            <a:r>
              <a:rPr lang="tr-TR" sz="2800" b="1" dirty="0" smtClean="0">
                <a:latin typeface="+mn-lt"/>
              </a:rPr>
              <a:t>Problemli </a:t>
            </a:r>
            <a:r>
              <a:rPr lang="tr-TR" sz="2800" b="1" dirty="0">
                <a:latin typeface="+mn-lt"/>
              </a:rPr>
              <a:t>davranışla başa çıkmak için bilişsel davranışçı tekniklerin eğitimi ve tartışılması, bu tekniklerin uygulandığı yaşantıların takibini içeren ev ödevi.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7449535"/>
      </p:ext>
    </p:extLst>
  </p:cSld>
  <p:clrMapOvr>
    <a:masterClrMapping/>
  </p:clrMapOvr>
  <p:transition spd="slow">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(Yaşam Stili Eğitim Programı)</a:t>
            </a:r>
          </a:p>
        </p:txBody>
      </p:sp>
      <p:sp>
        <p:nvSpPr>
          <p:cNvPr id="2" name="TextBox 1"/>
          <p:cNvSpPr txBox="1"/>
          <p:nvPr/>
        </p:nvSpPr>
        <p:spPr>
          <a:xfrm>
            <a:off x="177021" y="1340768"/>
            <a:ext cx="8787593" cy="3970318"/>
          </a:xfrm>
          <a:prstGeom prst="rect">
            <a:avLst/>
          </a:prstGeom>
          <a:noFill/>
        </p:spPr>
        <p:txBody>
          <a:bodyPr wrap="square" rtlCol="0">
            <a:spAutoFit/>
          </a:bodyPr>
          <a:lstStyle/>
          <a:p>
            <a:pPr marL="0" lvl="1" algn="r">
              <a:spcBef>
                <a:spcPts val="0"/>
              </a:spcBef>
              <a:spcAft>
                <a:spcPts val="0"/>
              </a:spcAft>
            </a:pPr>
            <a:r>
              <a:rPr lang="tr-TR" sz="2800" b="1" dirty="0">
                <a:latin typeface="+mn-lt"/>
              </a:rPr>
              <a:t>Oturumlar</a:t>
            </a:r>
          </a:p>
          <a:p>
            <a:pPr marL="280988" lvl="1" indent="-280988">
              <a:spcBef>
                <a:spcPts val="0"/>
              </a:spcBef>
              <a:spcAft>
                <a:spcPts val="0"/>
              </a:spcAft>
              <a:buFont typeface="Wingdings" panose="05000000000000000000" pitchFamily="2" charset="2"/>
              <a:buChar char="§"/>
            </a:pPr>
            <a:endParaRPr lang="tr-TR" sz="2800" b="1" dirty="0">
              <a:latin typeface="+mn-lt"/>
            </a:endParaRPr>
          </a:p>
          <a:p>
            <a:pPr marL="280988" lvl="1" indent="-280988">
              <a:spcBef>
                <a:spcPts val="0"/>
              </a:spcBef>
              <a:spcAft>
                <a:spcPts val="0"/>
              </a:spcAft>
              <a:buFont typeface="Wingdings" panose="05000000000000000000" pitchFamily="2" charset="2"/>
              <a:buChar char="§"/>
            </a:pPr>
            <a:r>
              <a:rPr lang="tr-TR" sz="2800" b="1" i="1" dirty="0">
                <a:latin typeface="+mn-lt"/>
              </a:rPr>
              <a:t>Beşinci </a:t>
            </a:r>
            <a:r>
              <a:rPr lang="tr-TR" sz="2800" b="1" i="1" dirty="0" smtClean="0">
                <a:latin typeface="+mn-lt"/>
              </a:rPr>
              <a:t>Oturum</a:t>
            </a:r>
          </a:p>
          <a:p>
            <a:pPr marL="0" lvl="1">
              <a:spcBef>
                <a:spcPts val="0"/>
              </a:spcBef>
              <a:spcAft>
                <a:spcPts val="0"/>
              </a:spcAft>
            </a:pPr>
            <a:r>
              <a:rPr lang="tr-TR" sz="2800" b="1" dirty="0" smtClean="0">
                <a:latin typeface="+mn-lt"/>
              </a:rPr>
              <a:t>Reddetme </a:t>
            </a:r>
            <a:r>
              <a:rPr lang="tr-TR" sz="2800" b="1" dirty="0">
                <a:latin typeface="+mn-lt"/>
              </a:rPr>
              <a:t>becerilerini rol oynama ve tartışma, bu becerilerin uygulanmasını içeren ev ödevi.</a:t>
            </a:r>
          </a:p>
          <a:p>
            <a:pPr marL="0" lvl="1">
              <a:spcBef>
                <a:spcPts val="0"/>
              </a:spcBef>
              <a:spcAft>
                <a:spcPts val="0"/>
              </a:spcAft>
            </a:pPr>
            <a:endParaRPr lang="tr-TR" sz="2800" b="1" dirty="0" smtClean="0">
              <a:latin typeface="+mn-lt"/>
            </a:endParaRPr>
          </a:p>
          <a:p>
            <a:pPr marL="280988" lvl="1" indent="-280988">
              <a:spcBef>
                <a:spcPts val="0"/>
              </a:spcBef>
              <a:spcAft>
                <a:spcPts val="0"/>
              </a:spcAft>
              <a:buFont typeface="Wingdings" panose="05000000000000000000" pitchFamily="2" charset="2"/>
              <a:buChar char="§"/>
            </a:pPr>
            <a:r>
              <a:rPr lang="tr-TR" sz="2800" b="1" i="1" dirty="0" smtClean="0">
                <a:latin typeface="+mn-lt"/>
              </a:rPr>
              <a:t>Altıncı Oturum</a:t>
            </a:r>
          </a:p>
          <a:p>
            <a:pPr marL="0" lvl="1">
              <a:spcBef>
                <a:spcPts val="0"/>
              </a:spcBef>
              <a:spcAft>
                <a:spcPts val="0"/>
              </a:spcAft>
            </a:pPr>
            <a:r>
              <a:rPr lang="tr-TR" sz="2800" b="1" dirty="0" smtClean="0">
                <a:latin typeface="+mn-lt"/>
              </a:rPr>
              <a:t>Acil </a:t>
            </a:r>
            <a:r>
              <a:rPr lang="tr-TR" sz="2800" b="1" dirty="0">
                <a:latin typeface="+mn-lt"/>
              </a:rPr>
              <a:t>eylem planı hazırlama ve kötüye gitmeyle baş etme, acil eylem planını tamamlamayı içeren ev ödevi.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55825444"/>
      </p:ext>
    </p:extLst>
  </p:cSld>
  <p:clrMapOvr>
    <a:masterClrMapping/>
  </p:clrMapOvr>
  <p:transition spd="slow">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91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(Yaşam Stili Eğitim Programı)</a:t>
            </a:r>
          </a:p>
        </p:txBody>
      </p:sp>
      <p:sp>
        <p:nvSpPr>
          <p:cNvPr id="2" name="TextBox 1"/>
          <p:cNvSpPr txBox="1"/>
          <p:nvPr/>
        </p:nvSpPr>
        <p:spPr>
          <a:xfrm>
            <a:off x="177021" y="1340768"/>
            <a:ext cx="8787593" cy="4401205"/>
          </a:xfrm>
          <a:prstGeom prst="rect">
            <a:avLst/>
          </a:prstGeom>
          <a:noFill/>
        </p:spPr>
        <p:txBody>
          <a:bodyPr wrap="square" rtlCol="0">
            <a:spAutoFit/>
          </a:bodyPr>
          <a:lstStyle/>
          <a:p>
            <a:pPr marL="0" lvl="1" algn="r">
              <a:spcBef>
                <a:spcPts val="0"/>
              </a:spcBef>
              <a:spcAft>
                <a:spcPts val="0"/>
              </a:spcAft>
            </a:pPr>
            <a:r>
              <a:rPr lang="tr-TR" sz="2800" b="1" dirty="0">
                <a:latin typeface="+mn-lt"/>
              </a:rPr>
              <a:t>Oturumlar</a:t>
            </a:r>
          </a:p>
          <a:p>
            <a:pPr marL="280988" lvl="1" indent="-280988">
              <a:spcBef>
                <a:spcPts val="0"/>
              </a:spcBef>
              <a:spcAft>
                <a:spcPts val="0"/>
              </a:spcAft>
              <a:buFont typeface="Wingdings" panose="05000000000000000000" pitchFamily="2" charset="2"/>
              <a:buChar char="§"/>
            </a:pPr>
            <a:endParaRPr lang="tr-TR" sz="2800" b="1" dirty="0">
              <a:latin typeface="+mn-lt"/>
            </a:endParaRPr>
          </a:p>
          <a:p>
            <a:pPr marL="280988" lvl="1" indent="-280988">
              <a:spcBef>
                <a:spcPts val="0"/>
              </a:spcBef>
              <a:spcAft>
                <a:spcPts val="0"/>
              </a:spcAft>
              <a:buFont typeface="Wingdings" panose="05000000000000000000" pitchFamily="2" charset="2"/>
              <a:buChar char="§"/>
            </a:pPr>
            <a:r>
              <a:rPr lang="tr-TR" sz="2800" b="1" i="1" dirty="0">
                <a:latin typeface="+mn-lt"/>
              </a:rPr>
              <a:t>Yedinci </a:t>
            </a:r>
            <a:r>
              <a:rPr lang="tr-TR" sz="2800" b="1" i="1" dirty="0" smtClean="0">
                <a:latin typeface="+mn-lt"/>
              </a:rPr>
              <a:t>Oturum</a:t>
            </a:r>
          </a:p>
          <a:p>
            <a:pPr marL="0" lvl="1">
              <a:spcBef>
                <a:spcPts val="0"/>
              </a:spcBef>
              <a:spcAft>
                <a:spcPts val="0"/>
              </a:spcAft>
            </a:pPr>
            <a:r>
              <a:rPr lang="tr-TR" sz="2800" b="1" dirty="0" smtClean="0">
                <a:latin typeface="+mn-lt"/>
              </a:rPr>
              <a:t>Tedavi </a:t>
            </a:r>
            <a:r>
              <a:rPr lang="tr-TR" sz="2800" b="1" dirty="0">
                <a:latin typeface="+mn-lt"/>
              </a:rPr>
              <a:t>amaçlarının değerlendirilmesi.</a:t>
            </a:r>
          </a:p>
          <a:p>
            <a:pPr marL="0" lvl="1">
              <a:spcBef>
                <a:spcPts val="0"/>
              </a:spcBef>
              <a:spcAft>
                <a:spcPts val="0"/>
              </a:spcAft>
            </a:pPr>
            <a:endParaRPr lang="tr-TR" sz="2800" b="1" dirty="0" smtClean="0">
              <a:latin typeface="+mn-lt"/>
            </a:endParaRPr>
          </a:p>
          <a:p>
            <a:pPr marL="280988" lvl="1" indent="-280988">
              <a:spcBef>
                <a:spcPts val="0"/>
              </a:spcBef>
              <a:spcAft>
                <a:spcPts val="0"/>
              </a:spcAft>
              <a:buFont typeface="Wingdings" panose="05000000000000000000" pitchFamily="2" charset="2"/>
              <a:buChar char="§"/>
            </a:pPr>
            <a:r>
              <a:rPr lang="tr-TR" sz="2800" b="1" i="1" dirty="0" smtClean="0">
                <a:latin typeface="+mn-lt"/>
              </a:rPr>
              <a:t>Sekiz</a:t>
            </a:r>
            <a:r>
              <a:rPr lang="tr-TR" sz="2800" b="1" i="1" dirty="0">
                <a:latin typeface="+mn-lt"/>
              </a:rPr>
              <a:t>, Dokuz ve Onuncu </a:t>
            </a:r>
            <a:r>
              <a:rPr lang="tr-TR" sz="2800" b="1" i="1" dirty="0" smtClean="0">
                <a:latin typeface="+mn-lt"/>
              </a:rPr>
              <a:t>Oturum</a:t>
            </a:r>
          </a:p>
          <a:p>
            <a:pPr marL="0" lvl="1">
              <a:spcBef>
                <a:spcPts val="0"/>
              </a:spcBef>
              <a:spcAft>
                <a:spcPts val="0"/>
              </a:spcAft>
            </a:pPr>
            <a:r>
              <a:rPr lang="tr-TR" sz="2800" b="1" dirty="0" smtClean="0">
                <a:latin typeface="+mn-lt"/>
              </a:rPr>
              <a:t>Grup </a:t>
            </a:r>
            <a:r>
              <a:rPr lang="tr-TR" sz="2800" b="1" dirty="0">
                <a:latin typeface="+mn-lt"/>
              </a:rPr>
              <a:t>baskısıyla başa çıkma, serbest zaman yönetimi, sosyal ağ, sosyal beceriler, gevşeme becerileri, depresif duygu durumu ve öfkeyle başa çıkma, problem çözme becerilerinin geliştirilmesi.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(4/4)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3248814"/>
      </p:ext>
    </p:extLst>
  </p:cSld>
  <p:clrMapOvr>
    <a:masterClrMapping/>
  </p:clrMapOvr>
  <p:transition spd="slow">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53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(Pozitif Bağımlılık)</a:t>
            </a:r>
          </a:p>
        </p:txBody>
      </p:sp>
      <p:sp>
        <p:nvSpPr>
          <p:cNvPr id="2" name="TextBox 1"/>
          <p:cNvSpPr txBox="1"/>
          <p:nvPr/>
        </p:nvSpPr>
        <p:spPr>
          <a:xfrm>
            <a:off x="177021" y="1340768"/>
            <a:ext cx="8787593" cy="4431983"/>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Pozitif bağımlılık kavramı ilk kez William </a:t>
            </a:r>
            <a:r>
              <a:rPr lang="tr-TR" sz="2800" b="1" dirty="0" err="1">
                <a:solidFill>
                  <a:srgbClr val="000000"/>
                </a:solidFill>
                <a:latin typeface="+mn-lt"/>
              </a:rPr>
              <a:t>Glasser</a:t>
            </a:r>
            <a:r>
              <a:rPr lang="tr-TR" sz="2800" b="1" dirty="0">
                <a:solidFill>
                  <a:srgbClr val="000000"/>
                </a:solidFill>
                <a:latin typeface="+mn-lt"/>
              </a:rPr>
              <a:t> tarafından ortaya </a:t>
            </a:r>
            <a:r>
              <a:rPr lang="tr-TR" sz="2800" b="1" dirty="0" smtClean="0">
                <a:solidFill>
                  <a:srgbClr val="000000"/>
                </a:solidFill>
                <a:latin typeface="+mn-lt"/>
              </a:rPr>
              <a:t>atıldı.</a:t>
            </a:r>
          </a:p>
          <a:p>
            <a:pPr marL="280988" lvl="1" indent="-280988">
              <a:spcBef>
                <a:spcPts val="600"/>
              </a:spcBef>
              <a:spcAft>
                <a:spcPts val="600"/>
              </a:spcAft>
              <a:buFont typeface="Wingdings" panose="05000000000000000000" pitchFamily="2" charset="2"/>
              <a:buChar char="§"/>
            </a:pPr>
            <a:r>
              <a:rPr lang="tr-TR" sz="2800" b="1" dirty="0" smtClean="0">
                <a:solidFill>
                  <a:srgbClr val="000000"/>
                </a:solidFill>
                <a:latin typeface="+mn-lt"/>
              </a:rPr>
              <a:t>Pozitif </a:t>
            </a:r>
            <a:r>
              <a:rPr lang="tr-TR" sz="2800" b="1" dirty="0">
                <a:solidFill>
                  <a:srgbClr val="000000"/>
                </a:solidFill>
                <a:latin typeface="+mn-lt"/>
              </a:rPr>
              <a:t>bağımlılık,  bireyin hiç kimseye ihtiyaç duymadan kendi kendine gerçekleştirebileceği bir çalışmadır.</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Pozitif bağımlılık  bir bağımlılık türüdür. </a:t>
            </a:r>
          </a:p>
          <a:p>
            <a:pPr marL="280988" lvl="1" indent="-280988">
              <a:spcBef>
                <a:spcPts val="600"/>
              </a:spcBef>
              <a:spcAft>
                <a:spcPts val="600"/>
              </a:spcAft>
              <a:buFont typeface="Wingdings" panose="05000000000000000000" pitchFamily="2" charset="2"/>
              <a:buChar char="§"/>
            </a:pPr>
            <a:r>
              <a:rPr lang="tr-TR" sz="2800" b="1" dirty="0">
                <a:solidFill>
                  <a:srgbClr val="000000"/>
                </a:solidFill>
                <a:latin typeface="+mn-lt"/>
              </a:rPr>
              <a:t>Kişi bu bağımlılığın türünü kendisi seçer, kendi kendine </a:t>
            </a:r>
            <a:r>
              <a:rPr lang="tr-TR" sz="2800" b="1" dirty="0" smtClean="0">
                <a:solidFill>
                  <a:srgbClr val="000000"/>
                </a:solidFill>
                <a:latin typeface="+mn-lt"/>
              </a:rPr>
              <a:t>geliştirir, </a:t>
            </a:r>
            <a:r>
              <a:rPr lang="tr-TR" sz="2800" b="1" dirty="0">
                <a:solidFill>
                  <a:srgbClr val="000000"/>
                </a:solidFill>
                <a:latin typeface="+mn-lt"/>
              </a:rPr>
              <a:t>bağımlılığın oluşması için bir disipline girer, yaptığı şeye inanır ve bu davranışı düzenli bir temele oturtur. </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44774652"/>
      </p:ext>
    </p:extLst>
  </p:cSld>
  <p:clrMapOvr>
    <a:masterClrMapping/>
  </p:clrMapOvr>
  <p:transition spd="slow">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53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(Pozitif Bağımlılık)</a:t>
            </a:r>
          </a:p>
        </p:txBody>
      </p:sp>
      <p:sp>
        <p:nvSpPr>
          <p:cNvPr id="2" name="TextBox 1"/>
          <p:cNvSpPr txBox="1"/>
          <p:nvPr/>
        </p:nvSpPr>
        <p:spPr>
          <a:xfrm>
            <a:off x="177021" y="1340768"/>
            <a:ext cx="8787593" cy="3416320"/>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latin typeface="+mn-lt"/>
              </a:rPr>
              <a:t>Davranış tekrarlandıkça pekişir ve kesilmesi durumunda yoksunluk belirtileri ortaya çıkar.</a:t>
            </a:r>
          </a:p>
          <a:p>
            <a:pPr marL="280988" lvl="1" indent="-280988">
              <a:spcBef>
                <a:spcPts val="600"/>
              </a:spcBef>
              <a:spcAft>
                <a:spcPts val="600"/>
              </a:spcAft>
              <a:buFont typeface="Wingdings" panose="05000000000000000000" pitchFamily="2" charset="2"/>
              <a:buChar char="§"/>
            </a:pPr>
            <a:r>
              <a:rPr lang="tr-TR" sz="2800" b="1" dirty="0">
                <a:latin typeface="+mn-lt"/>
              </a:rPr>
              <a:t>Pozitif bağımlılık diğer negatif bağımlılıkların (alkol, madde, kumar, yeme) tersine bireyi daha güçlü kılar.</a:t>
            </a:r>
          </a:p>
          <a:p>
            <a:pPr marL="280988" lvl="1" indent="-280988">
              <a:spcBef>
                <a:spcPts val="600"/>
              </a:spcBef>
              <a:spcAft>
                <a:spcPts val="600"/>
              </a:spcAft>
              <a:buFont typeface="Wingdings" panose="05000000000000000000" pitchFamily="2" charset="2"/>
              <a:buChar char="§"/>
            </a:pPr>
            <a:r>
              <a:rPr lang="tr-TR" sz="2800" b="1" dirty="0">
                <a:latin typeface="+mn-lt"/>
              </a:rPr>
              <a:t>Genellikle bireylerde yüzme, tırmanma, bisiklete binme, şarkı söyleme, dans etme ve koşma gibi davranışlara karşı pozitif bağımlılık gelişmektedir.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31942889"/>
      </p:ext>
    </p:extLst>
  </p:cSld>
  <p:clrMapOvr>
    <a:masterClrMapping/>
  </p:clrMapOvr>
  <p:transition spd="slow">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59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rgbClr val="00B158"/>
                </a:solidFill>
                <a:latin typeface="Calibri" panose="020F0502020204030204" pitchFamily="34" charset="0"/>
              </a:rPr>
              <a:t>İnternet Bağımlılığının Tedavisi (</a:t>
            </a:r>
            <a:r>
              <a:rPr lang="tr-TR" sz="2400" b="1" dirty="0">
                <a:solidFill>
                  <a:srgbClr val="00B158"/>
                </a:solidFill>
                <a:latin typeface="Calibri" panose="020F0502020204030204" pitchFamily="34" charset="0"/>
              </a:rPr>
              <a:t>Pozitif Bağımlılığın Kriterleri</a:t>
            </a:r>
            <a:r>
              <a:rPr lang="tr-TR" sz="2800" b="1" dirty="0">
                <a:solidFill>
                  <a:srgbClr val="00B158"/>
                </a:solidFill>
                <a:latin typeface="Calibri" panose="020F0502020204030204" pitchFamily="34" charset="0"/>
              </a:rPr>
              <a:t>)</a:t>
            </a:r>
          </a:p>
        </p:txBody>
      </p:sp>
      <p:sp>
        <p:nvSpPr>
          <p:cNvPr id="2" name="TextBox 1"/>
          <p:cNvSpPr txBox="1"/>
          <p:nvPr/>
        </p:nvSpPr>
        <p:spPr>
          <a:xfrm>
            <a:off x="177021" y="1340768"/>
            <a:ext cx="8787593" cy="3139321"/>
          </a:xfrm>
          <a:prstGeom prst="rect">
            <a:avLst/>
          </a:prstGeom>
          <a:noFill/>
        </p:spPr>
        <p:txBody>
          <a:bodyPr wrap="square" rtlCol="0">
            <a:spAutoFit/>
          </a:bodyPr>
          <a:lstStyle/>
          <a:p>
            <a:pPr marL="280988" lvl="1" indent="-280988">
              <a:spcBef>
                <a:spcPts val="600"/>
              </a:spcBef>
              <a:spcAft>
                <a:spcPts val="600"/>
              </a:spcAft>
              <a:buFont typeface="Wingdings" panose="05000000000000000000" pitchFamily="2" charset="2"/>
              <a:buChar char="§"/>
            </a:pPr>
            <a:r>
              <a:rPr lang="tr-TR" sz="2800" b="1" dirty="0">
                <a:latin typeface="+mn-lt"/>
              </a:rPr>
              <a:t>Bireyin yararına olmalı</a:t>
            </a:r>
          </a:p>
          <a:p>
            <a:pPr marL="280988" lvl="1" indent="-280988">
              <a:spcBef>
                <a:spcPts val="600"/>
              </a:spcBef>
              <a:spcAft>
                <a:spcPts val="600"/>
              </a:spcAft>
              <a:buFont typeface="Wingdings" panose="05000000000000000000" pitchFamily="2" charset="2"/>
              <a:buChar char="§"/>
            </a:pPr>
            <a:r>
              <a:rPr lang="tr-TR" sz="2800" b="1" dirty="0">
                <a:latin typeface="+mn-lt"/>
              </a:rPr>
              <a:t>Günde en az yarım saat düzenli yapılmalı ve konu üzerinde gelişim gösterilmeli</a:t>
            </a:r>
          </a:p>
          <a:p>
            <a:pPr marL="280988" lvl="1" indent="-280988">
              <a:spcBef>
                <a:spcPts val="600"/>
              </a:spcBef>
              <a:spcAft>
                <a:spcPts val="600"/>
              </a:spcAft>
              <a:buFont typeface="Wingdings" panose="05000000000000000000" pitchFamily="2" charset="2"/>
              <a:buChar char="§"/>
            </a:pPr>
            <a:r>
              <a:rPr lang="tr-TR" sz="2800" b="1" dirty="0">
                <a:latin typeface="+mn-lt"/>
              </a:rPr>
              <a:t>Yapılan işe inanılmalı</a:t>
            </a:r>
          </a:p>
          <a:p>
            <a:pPr marL="280988" lvl="1" indent="-280988">
              <a:spcBef>
                <a:spcPts val="600"/>
              </a:spcBef>
              <a:spcAft>
                <a:spcPts val="600"/>
              </a:spcAft>
              <a:buFont typeface="Wingdings" panose="05000000000000000000" pitchFamily="2" charset="2"/>
              <a:buChar char="§"/>
            </a:pPr>
            <a:r>
              <a:rPr lang="tr-TR" sz="2800" b="1" dirty="0">
                <a:latin typeface="+mn-lt"/>
              </a:rPr>
              <a:t>Bırakılmaya çalışıldığında yoksunluk sendromu </a:t>
            </a:r>
            <a:r>
              <a:rPr lang="tr-TR" sz="2800" b="1" dirty="0" smtClean="0">
                <a:latin typeface="+mn-lt"/>
              </a:rPr>
              <a:t>yaşanmalı</a:t>
            </a:r>
            <a:endParaRPr lang="tr-TR" sz="2800" b="1" dirty="0">
              <a:latin typeface="+mn-lt"/>
            </a:endParaRPr>
          </a:p>
        </p:txBody>
      </p:sp>
    </p:spTree>
    <p:extLst>
      <p:ext uri="{BB962C8B-B14F-4D97-AF65-F5344CB8AC3E}">
        <p14:creationId xmlns:p14="http://schemas.microsoft.com/office/powerpoint/2010/main" val="129610369"/>
      </p:ext>
    </p:extLst>
  </p:cSld>
  <p:clrMapOvr>
    <a:masterClrMapping/>
  </p:clrMapOvr>
  <p:transition spd="slow">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26444"/>
            <a:ext cx="8229600" cy="3530231"/>
          </a:xfrm>
        </p:spPr>
        <p:txBody>
          <a:bodyPr/>
          <a:lstStyle/>
          <a:p>
            <a:r>
              <a:rPr lang="en-US" dirty="0" smtClean="0"/>
              <a:t>SOSYAL MEDYA </a:t>
            </a:r>
            <a:r>
              <a:rPr lang="en-US" dirty="0" err="1" smtClean="0"/>
              <a:t>ve</a:t>
            </a:r>
            <a:r>
              <a:rPr lang="en-US" dirty="0" smtClean="0"/>
              <a:t> </a:t>
            </a:r>
            <a:br>
              <a:rPr lang="en-US" dirty="0" smtClean="0"/>
            </a:br>
            <a:r>
              <a:rPr lang="en-US" dirty="0" smtClean="0"/>
              <a:t>HAYATIMIZA (YAN) ETKİLERİ</a:t>
            </a:r>
            <a:endParaRPr lang="en-US" dirty="0"/>
          </a:p>
        </p:txBody>
      </p:sp>
    </p:spTree>
    <p:extLst>
      <p:ext uri="{BB962C8B-B14F-4D97-AF65-F5344CB8AC3E}">
        <p14:creationId xmlns:p14="http://schemas.microsoft.com/office/powerpoint/2010/main" val="33514374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98474" y="4319587"/>
            <a:ext cx="7556313" cy="1806576"/>
          </a:xfrm>
        </p:spPr>
        <p:txBody>
          <a:bodyPr>
            <a:normAutofit lnSpcReduction="10000"/>
          </a:bodyPr>
          <a:lstStyle/>
          <a:p>
            <a:r>
              <a:rPr lang="tr-TR" dirty="0" smtClean="0"/>
              <a:t>Siber zorbalık, bir kişi veya kişilerin psikolojik bütünlüğüne zarar vermek amacı ile biri veya bir grup tarafından yapılan, bilgi ve iletişim teknolojileri kullanılarak düşmanca ve zarar verici davranışlar demektir.</a:t>
            </a:r>
            <a:endParaRPr lang="tr-TR" dirty="0"/>
          </a:p>
        </p:txBody>
      </p:sp>
      <p:pic>
        <p:nvPicPr>
          <p:cNvPr id="4" name="3 Resim" descr="images (3).jpg"/>
          <p:cNvPicPr>
            <a:picLocks noChangeAspect="1"/>
          </p:cNvPicPr>
          <p:nvPr/>
        </p:nvPicPr>
        <p:blipFill>
          <a:blip r:embed="rId2" cstate="print"/>
          <a:stretch>
            <a:fillRect/>
          </a:stretch>
        </p:blipFill>
        <p:spPr>
          <a:xfrm>
            <a:off x="498475" y="484095"/>
            <a:ext cx="7556312" cy="3257912"/>
          </a:xfrm>
          <a:prstGeom prst="rect">
            <a:avLst/>
          </a:prstGeom>
        </p:spPr>
      </p:pic>
    </p:spTree>
    <p:extLst>
      <p:ext uri="{BB962C8B-B14F-4D97-AF65-F5344CB8AC3E}">
        <p14:creationId xmlns:p14="http://schemas.microsoft.com/office/powerpoint/2010/main" val="3995838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Siber zorbalığın geleneksel zorbalıktan farkı</a:t>
            </a:r>
            <a:endParaRPr lang="tr-TR" dirty="0"/>
          </a:p>
        </p:txBody>
      </p:sp>
      <p:sp>
        <p:nvSpPr>
          <p:cNvPr id="3" name="2 İçerik Yer Tutucusu"/>
          <p:cNvSpPr>
            <a:spLocks noGrp="1"/>
          </p:cNvSpPr>
          <p:nvPr>
            <p:ph idx="1"/>
          </p:nvPr>
        </p:nvSpPr>
        <p:spPr/>
        <p:txBody>
          <a:bodyPr>
            <a:normAutofit/>
          </a:bodyPr>
          <a:lstStyle/>
          <a:p>
            <a:r>
              <a:rPr lang="tr-TR" dirty="0" smtClean="0"/>
              <a:t>Güç dengesizliği</a:t>
            </a:r>
          </a:p>
          <a:p>
            <a:endParaRPr lang="tr-TR" dirty="0" smtClean="0"/>
          </a:p>
          <a:p>
            <a:r>
              <a:rPr lang="tr-TR" dirty="0" smtClean="0"/>
              <a:t>İzleyici kitlesi.</a:t>
            </a:r>
          </a:p>
          <a:p>
            <a:endParaRPr lang="tr-TR" dirty="0" smtClean="0"/>
          </a:p>
          <a:p>
            <a:r>
              <a:rPr lang="tr-TR" dirty="0" smtClean="0"/>
              <a:t>Travmanın tekrarı.</a:t>
            </a:r>
          </a:p>
          <a:p>
            <a:endParaRPr lang="tr-TR" dirty="0" smtClean="0"/>
          </a:p>
          <a:p>
            <a:r>
              <a:rPr lang="tr-TR" smtClean="0"/>
              <a:t>Zorbanın kimliği.</a:t>
            </a:r>
            <a:endParaRPr lang="tr-TR" dirty="0"/>
          </a:p>
        </p:txBody>
      </p:sp>
    </p:spTree>
    <p:extLst>
      <p:ext uri="{BB962C8B-B14F-4D97-AF65-F5344CB8AC3E}">
        <p14:creationId xmlns:p14="http://schemas.microsoft.com/office/powerpoint/2010/main" val="33530069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2800" dirty="0" smtClean="0"/>
              <a:t>Siber Zorbalığın Literatürde Yer Alan  Nedenleri</a:t>
            </a:r>
            <a:endParaRPr lang="tr-TR" sz="2800" dirty="0"/>
          </a:p>
        </p:txBody>
      </p:sp>
      <p:sp>
        <p:nvSpPr>
          <p:cNvPr id="3" name="2 İçerik Yer Tutucusu"/>
          <p:cNvSpPr>
            <a:spLocks noGrp="1"/>
          </p:cNvSpPr>
          <p:nvPr>
            <p:ph idx="1"/>
          </p:nvPr>
        </p:nvSpPr>
        <p:spPr>
          <a:xfrm>
            <a:off x="498474" y="1600201"/>
            <a:ext cx="7556313" cy="4340578"/>
          </a:xfrm>
        </p:spPr>
        <p:txBody>
          <a:bodyPr>
            <a:normAutofit fontScale="85000" lnSpcReduction="20000"/>
          </a:bodyPr>
          <a:lstStyle/>
          <a:p>
            <a:pPr>
              <a:lnSpc>
                <a:spcPct val="120000"/>
              </a:lnSpc>
            </a:pPr>
            <a:r>
              <a:rPr lang="tr-TR" dirty="0" smtClean="0"/>
              <a:t>Başkalarının üzerinde kontrol kurmayı amaçlama</a:t>
            </a:r>
          </a:p>
          <a:p>
            <a:pPr>
              <a:lnSpc>
                <a:spcPct val="120000"/>
              </a:lnSpc>
            </a:pPr>
            <a:r>
              <a:rPr lang="tr-TR" dirty="0" smtClean="0"/>
              <a:t>Saldırganca davranmaktan haz alma</a:t>
            </a:r>
          </a:p>
          <a:p>
            <a:pPr>
              <a:lnSpc>
                <a:spcPct val="120000"/>
              </a:lnSpc>
            </a:pPr>
            <a:r>
              <a:rPr lang="tr-TR" dirty="0" smtClean="0"/>
              <a:t>Saygınlık kazanma çabası</a:t>
            </a:r>
          </a:p>
          <a:p>
            <a:pPr>
              <a:lnSpc>
                <a:spcPct val="120000"/>
              </a:lnSpc>
            </a:pPr>
            <a:r>
              <a:rPr lang="tr-TR" dirty="0" smtClean="0"/>
              <a:t>Gerçek hayatta gösterilemeyen saldırganlığın sanal ortamda gösterilebilmesi</a:t>
            </a:r>
          </a:p>
          <a:p>
            <a:pPr>
              <a:lnSpc>
                <a:spcPct val="120000"/>
              </a:lnSpc>
            </a:pPr>
            <a:r>
              <a:rPr lang="tr-TR" dirty="0" smtClean="0"/>
              <a:t>İntikam alma</a:t>
            </a:r>
          </a:p>
          <a:p>
            <a:pPr>
              <a:lnSpc>
                <a:spcPct val="120000"/>
              </a:lnSpc>
            </a:pPr>
            <a:r>
              <a:rPr lang="tr-TR" dirty="0" smtClean="0"/>
              <a:t>Yakalanma riskinin düşük olması</a:t>
            </a:r>
          </a:p>
          <a:p>
            <a:pPr>
              <a:lnSpc>
                <a:spcPct val="120000"/>
              </a:lnSpc>
            </a:pPr>
            <a:r>
              <a:rPr lang="tr-TR" dirty="0" smtClean="0"/>
              <a:t>Arkadaş ortamı</a:t>
            </a:r>
          </a:p>
          <a:p>
            <a:pPr>
              <a:lnSpc>
                <a:spcPct val="120000"/>
              </a:lnSpc>
            </a:pPr>
            <a:r>
              <a:rPr lang="tr-TR" dirty="0" smtClean="0"/>
              <a:t>Empati kurma düzeyindeki düşüklük</a:t>
            </a:r>
          </a:p>
          <a:p>
            <a:endParaRPr lang="tr-TR" dirty="0" smtClean="0"/>
          </a:p>
          <a:p>
            <a:endParaRPr lang="tr-TR" dirty="0" smtClean="0"/>
          </a:p>
          <a:p>
            <a:endParaRPr lang="tr-TR" dirty="0" smtClean="0"/>
          </a:p>
        </p:txBody>
      </p:sp>
    </p:spTree>
    <p:extLst>
      <p:ext uri="{BB962C8B-B14F-4D97-AF65-F5344CB8AC3E}">
        <p14:creationId xmlns:p14="http://schemas.microsoft.com/office/powerpoint/2010/main" val="328881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Eylemsel</a:t>
            </a:r>
            <a:r>
              <a:rPr lang="en-US" dirty="0" smtClean="0"/>
              <a:t> </a:t>
            </a:r>
            <a:r>
              <a:rPr lang="en-US" dirty="0" err="1" smtClean="0"/>
              <a:t>Bağımlılıklar</a:t>
            </a:r>
            <a:r>
              <a:rPr lang="en-US" dirty="0"/>
              <a:t> </a:t>
            </a:r>
            <a:r>
              <a:rPr lang="en-US" dirty="0" err="1" smtClean="0"/>
              <a:t>alışkanlık</a:t>
            </a:r>
            <a:r>
              <a:rPr lang="en-US" dirty="0" smtClean="0"/>
              <a:t> </a:t>
            </a:r>
            <a:r>
              <a:rPr lang="en-US" dirty="0" err="1" smtClean="0"/>
              <a:t>mı</a:t>
            </a:r>
            <a:r>
              <a:rPr lang="en-US" dirty="0" smtClean="0"/>
              <a:t>?</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dirty="0" err="1" smtClean="0">
                <a:solidFill>
                  <a:srgbClr val="000000"/>
                </a:solidFill>
              </a:rPr>
              <a:t>Alışkanlık</a:t>
            </a:r>
            <a:r>
              <a:rPr lang="en-US" dirty="0" smtClean="0">
                <a:solidFill>
                  <a:srgbClr val="000000"/>
                </a:solidFill>
              </a:rPr>
              <a:t> </a:t>
            </a:r>
            <a:r>
              <a:rPr lang="en-US" dirty="0" err="1" smtClean="0">
                <a:solidFill>
                  <a:srgbClr val="000000"/>
                </a:solidFill>
              </a:rPr>
              <a:t>günlük</a:t>
            </a:r>
            <a:r>
              <a:rPr lang="en-US" dirty="0" smtClean="0">
                <a:solidFill>
                  <a:srgbClr val="000000"/>
                </a:solidFill>
              </a:rPr>
              <a:t> </a:t>
            </a:r>
            <a:r>
              <a:rPr lang="en-US" dirty="0" err="1" smtClean="0">
                <a:solidFill>
                  <a:srgbClr val="000000"/>
                </a:solidFill>
              </a:rPr>
              <a:t>hayatta</a:t>
            </a:r>
            <a:r>
              <a:rPr lang="en-US" dirty="0" smtClean="0">
                <a:solidFill>
                  <a:srgbClr val="000000"/>
                </a:solidFill>
              </a:rPr>
              <a:t> </a:t>
            </a:r>
            <a:r>
              <a:rPr lang="en-US" dirty="0" err="1" smtClean="0">
                <a:solidFill>
                  <a:srgbClr val="000000"/>
                </a:solidFill>
              </a:rPr>
              <a:t>tekrar</a:t>
            </a:r>
            <a:r>
              <a:rPr lang="en-US" dirty="0" smtClean="0">
                <a:solidFill>
                  <a:srgbClr val="000000"/>
                </a:solidFill>
              </a:rPr>
              <a:t> </a:t>
            </a:r>
            <a:r>
              <a:rPr lang="en-US" dirty="0" err="1" smtClean="0">
                <a:solidFill>
                  <a:srgbClr val="000000"/>
                </a:solidFill>
              </a:rPr>
              <a:t>eden</a:t>
            </a:r>
            <a:r>
              <a:rPr lang="en-US" dirty="0" smtClean="0">
                <a:solidFill>
                  <a:srgbClr val="000000"/>
                </a:solidFill>
              </a:rPr>
              <a:t> </a:t>
            </a:r>
            <a:r>
              <a:rPr lang="en-US" dirty="0" err="1" smtClean="0">
                <a:solidFill>
                  <a:srgbClr val="000000"/>
                </a:solidFill>
              </a:rPr>
              <a:t>davranışlardır</a:t>
            </a:r>
            <a:r>
              <a:rPr lang="en-US" dirty="0" smtClean="0">
                <a:solidFill>
                  <a:srgbClr val="000000"/>
                </a:solidFill>
              </a:rPr>
              <a:t>. Bu </a:t>
            </a:r>
            <a:r>
              <a:rPr lang="en-US" dirty="0" err="1" smtClean="0">
                <a:solidFill>
                  <a:srgbClr val="000000"/>
                </a:solidFill>
              </a:rPr>
              <a:t>tekrar</a:t>
            </a:r>
            <a:r>
              <a:rPr lang="en-US" dirty="0" smtClean="0">
                <a:solidFill>
                  <a:srgbClr val="000000"/>
                </a:solidFill>
              </a:rPr>
              <a:t> </a:t>
            </a:r>
            <a:r>
              <a:rPr lang="en-US" dirty="0" err="1" smtClean="0">
                <a:solidFill>
                  <a:srgbClr val="000000"/>
                </a:solidFill>
              </a:rPr>
              <a:t>bazen</a:t>
            </a:r>
            <a:r>
              <a:rPr lang="en-US" dirty="0" smtClean="0">
                <a:solidFill>
                  <a:srgbClr val="000000"/>
                </a:solidFill>
              </a:rPr>
              <a:t> </a:t>
            </a:r>
            <a:r>
              <a:rPr lang="en-US" dirty="0" err="1" smtClean="0">
                <a:solidFill>
                  <a:srgbClr val="000000"/>
                </a:solidFill>
              </a:rPr>
              <a:t>bilinçsiz</a:t>
            </a:r>
            <a:r>
              <a:rPr lang="en-US" dirty="0" smtClean="0">
                <a:solidFill>
                  <a:srgbClr val="000000"/>
                </a:solidFill>
              </a:rPr>
              <a:t> de </a:t>
            </a:r>
            <a:r>
              <a:rPr lang="en-US" dirty="0" err="1" smtClean="0">
                <a:solidFill>
                  <a:srgbClr val="000000"/>
                </a:solidFill>
              </a:rPr>
              <a:t>olabilir</a:t>
            </a:r>
            <a:r>
              <a:rPr lang="en-US" dirty="0" smtClean="0">
                <a:solidFill>
                  <a:srgbClr val="000000"/>
                </a:solidFill>
              </a:rPr>
              <a:t>. </a:t>
            </a:r>
          </a:p>
          <a:p>
            <a:r>
              <a:rPr lang="en-US" dirty="0" err="1" smtClean="0">
                <a:solidFill>
                  <a:srgbClr val="000000"/>
                </a:solidFill>
              </a:rPr>
              <a:t>Takıntı</a:t>
            </a:r>
            <a:r>
              <a:rPr lang="en-US" dirty="0" smtClean="0">
                <a:solidFill>
                  <a:srgbClr val="000000"/>
                </a:solidFill>
              </a:rPr>
              <a:t>, </a:t>
            </a:r>
            <a:r>
              <a:rPr lang="en-US" dirty="0" err="1" smtClean="0">
                <a:solidFill>
                  <a:srgbClr val="000000"/>
                </a:solidFill>
              </a:rPr>
              <a:t>davranış</a:t>
            </a:r>
            <a:r>
              <a:rPr lang="en-US" dirty="0" smtClean="0">
                <a:solidFill>
                  <a:srgbClr val="000000"/>
                </a:solidFill>
              </a:rPr>
              <a:t> </a:t>
            </a:r>
            <a:r>
              <a:rPr lang="en-US" dirty="0" err="1" smtClean="0">
                <a:solidFill>
                  <a:srgbClr val="000000"/>
                </a:solidFill>
              </a:rPr>
              <a:t>yapılmadığında</a:t>
            </a:r>
            <a:r>
              <a:rPr lang="en-US" dirty="0" smtClean="0">
                <a:solidFill>
                  <a:srgbClr val="000000"/>
                </a:solidFill>
              </a:rPr>
              <a:t> </a:t>
            </a:r>
            <a:r>
              <a:rPr lang="en-US" dirty="0" err="1" smtClean="0">
                <a:solidFill>
                  <a:srgbClr val="000000"/>
                </a:solidFill>
              </a:rPr>
              <a:t>ciddi</a:t>
            </a:r>
            <a:r>
              <a:rPr lang="en-US" dirty="0" smtClean="0">
                <a:solidFill>
                  <a:srgbClr val="000000"/>
                </a:solidFill>
              </a:rPr>
              <a:t> </a:t>
            </a:r>
            <a:r>
              <a:rPr lang="en-US" dirty="0" err="1" smtClean="0">
                <a:solidFill>
                  <a:srgbClr val="000000"/>
                </a:solidFill>
              </a:rPr>
              <a:t>bir</a:t>
            </a:r>
            <a:r>
              <a:rPr lang="en-US" dirty="0" smtClean="0">
                <a:solidFill>
                  <a:srgbClr val="000000"/>
                </a:solidFill>
              </a:rPr>
              <a:t> </a:t>
            </a:r>
            <a:r>
              <a:rPr lang="en-US" dirty="0" err="1" smtClean="0">
                <a:solidFill>
                  <a:srgbClr val="000000"/>
                </a:solidFill>
              </a:rPr>
              <a:t>rahatsızlık</a:t>
            </a:r>
            <a:r>
              <a:rPr lang="en-US" dirty="0" smtClean="0">
                <a:solidFill>
                  <a:srgbClr val="000000"/>
                </a:solidFill>
              </a:rPr>
              <a:t> </a:t>
            </a:r>
            <a:r>
              <a:rPr lang="en-US" dirty="0" err="1" smtClean="0">
                <a:solidFill>
                  <a:srgbClr val="000000"/>
                </a:solidFill>
              </a:rPr>
              <a:t>söz</a:t>
            </a:r>
            <a:r>
              <a:rPr lang="en-US" dirty="0" smtClean="0">
                <a:solidFill>
                  <a:srgbClr val="000000"/>
                </a:solidFill>
              </a:rPr>
              <a:t> </a:t>
            </a:r>
            <a:r>
              <a:rPr lang="en-US" dirty="0" err="1" smtClean="0">
                <a:solidFill>
                  <a:srgbClr val="000000"/>
                </a:solidFill>
              </a:rPr>
              <a:t>konusu</a:t>
            </a:r>
            <a:r>
              <a:rPr lang="en-US" dirty="0" smtClean="0">
                <a:solidFill>
                  <a:srgbClr val="000000"/>
                </a:solidFill>
              </a:rPr>
              <a:t> </a:t>
            </a:r>
            <a:r>
              <a:rPr lang="en-US" dirty="0" err="1" smtClean="0">
                <a:solidFill>
                  <a:srgbClr val="000000"/>
                </a:solidFill>
              </a:rPr>
              <a:t>olur</a:t>
            </a:r>
            <a:r>
              <a:rPr lang="en-US" dirty="0" smtClean="0">
                <a:solidFill>
                  <a:srgbClr val="000000"/>
                </a:solidFill>
              </a:rPr>
              <a:t>. </a:t>
            </a:r>
          </a:p>
          <a:p>
            <a:pPr marL="457200" lvl="1" indent="0">
              <a:buNone/>
            </a:pPr>
            <a:endParaRPr lang="en-US" dirty="0" smtClean="0"/>
          </a:p>
        </p:txBody>
      </p:sp>
    </p:spTree>
    <p:extLst>
      <p:ext uri="{BB962C8B-B14F-4D97-AF65-F5344CB8AC3E}">
        <p14:creationId xmlns:p14="http://schemas.microsoft.com/office/powerpoint/2010/main" val="5696554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Empati ve siber zorbalık arasındaki ilişki</a:t>
            </a:r>
            <a:endParaRPr lang="tr-TR" dirty="0"/>
          </a:p>
        </p:txBody>
      </p:sp>
      <p:sp>
        <p:nvSpPr>
          <p:cNvPr id="3" name="2 İçerik Yer Tutucusu"/>
          <p:cNvSpPr>
            <a:spLocks noGrp="1"/>
          </p:cNvSpPr>
          <p:nvPr>
            <p:ph idx="1"/>
          </p:nvPr>
        </p:nvSpPr>
        <p:spPr/>
        <p:txBody>
          <a:bodyPr>
            <a:normAutofit/>
          </a:bodyPr>
          <a:lstStyle/>
          <a:p>
            <a:r>
              <a:rPr lang="tr-TR" dirty="0" smtClean="0"/>
              <a:t>Empatinin bilişsel ve duygusal yakınlığı içeren bir yeterlik olduğu düşünülürse,  internet ve teknoloji aracılığı ile kurulan ilişkinin bilişsel ve duygusal yeterliliği uzaklık nedeni ile </a:t>
            </a:r>
            <a:r>
              <a:rPr lang="tr-TR" dirty="0" err="1" smtClean="0"/>
              <a:t>ketlediği</a:t>
            </a:r>
            <a:r>
              <a:rPr lang="tr-TR" dirty="0" smtClean="0"/>
              <a:t> söylenebilir.</a:t>
            </a:r>
          </a:p>
          <a:p>
            <a:endParaRPr lang="tr-TR" dirty="0" smtClean="0"/>
          </a:p>
          <a:p>
            <a:r>
              <a:rPr lang="tr-TR" dirty="0" smtClean="0"/>
              <a:t>Siber zorbanın yaratmış olduğu mağduriyeti görmemesi yapmış olduğu eylemin sorumluluğunu almamasına ve empati kuramamasına neden olmaktadır.</a:t>
            </a:r>
            <a:endParaRPr lang="tr-TR" dirty="0"/>
          </a:p>
        </p:txBody>
      </p:sp>
    </p:spTree>
    <p:extLst>
      <p:ext uri="{BB962C8B-B14F-4D97-AF65-F5344CB8AC3E}">
        <p14:creationId xmlns:p14="http://schemas.microsoft.com/office/powerpoint/2010/main" val="3491159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Peki bu tehdidin sonucu neler  olabilir!!!</a:t>
            </a:r>
            <a:endParaRPr lang="tr-TR" dirty="0"/>
          </a:p>
        </p:txBody>
      </p:sp>
      <p:pic>
        <p:nvPicPr>
          <p:cNvPr id="4" name="3 İçerik Yer Tutucusu" descr="images (39).jpg"/>
          <p:cNvPicPr>
            <a:picLocks noGrp="1" noChangeAspect="1"/>
          </p:cNvPicPr>
          <p:nvPr>
            <p:ph idx="1"/>
          </p:nvPr>
        </p:nvPicPr>
        <p:blipFill>
          <a:blip r:embed="rId2" cstate="print"/>
          <a:stretch>
            <a:fillRect/>
          </a:stretch>
        </p:blipFill>
        <p:spPr>
          <a:xfrm>
            <a:off x="1209822" y="1600201"/>
            <a:ext cx="6583680" cy="4086578"/>
          </a:xfrm>
        </p:spPr>
      </p:pic>
    </p:spTree>
    <p:extLst>
      <p:ext uri="{BB962C8B-B14F-4D97-AF65-F5344CB8AC3E}">
        <p14:creationId xmlns:p14="http://schemas.microsoft.com/office/powerpoint/2010/main" val="37910008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Bilinen ilk siber zorbalık vakası</a:t>
            </a:r>
            <a:endParaRPr lang="tr-TR" dirty="0">
              <a:solidFill>
                <a:srgbClr val="C00000"/>
              </a:solidFill>
            </a:endParaRPr>
          </a:p>
        </p:txBody>
      </p:sp>
      <p:sp>
        <p:nvSpPr>
          <p:cNvPr id="3" name="2 İçerik Yer Tutucusu"/>
          <p:cNvSpPr>
            <a:spLocks noGrp="1"/>
          </p:cNvSpPr>
          <p:nvPr>
            <p:ph idx="1"/>
          </p:nvPr>
        </p:nvSpPr>
        <p:spPr/>
        <p:txBody>
          <a:bodyPr>
            <a:normAutofit/>
          </a:bodyPr>
          <a:lstStyle/>
          <a:p>
            <a:r>
              <a:rPr lang="tr-TR" dirty="0" smtClean="0"/>
              <a:t>Yıl 2003, kurban 13 yaşındaki </a:t>
            </a:r>
            <a:r>
              <a:rPr lang="tr-TR" dirty="0" err="1" smtClean="0"/>
              <a:t>Ryan</a:t>
            </a:r>
            <a:r>
              <a:rPr lang="tr-TR" dirty="0" smtClean="0"/>
              <a:t> </a:t>
            </a:r>
            <a:r>
              <a:rPr lang="tr-TR" dirty="0" err="1" smtClean="0"/>
              <a:t>Halligan</a:t>
            </a:r>
            <a:r>
              <a:rPr lang="tr-TR" dirty="0" smtClean="0"/>
              <a:t>. </a:t>
            </a:r>
          </a:p>
          <a:p>
            <a:r>
              <a:rPr lang="tr-TR" dirty="0" err="1" smtClean="0"/>
              <a:t>Ryan</a:t>
            </a:r>
            <a:r>
              <a:rPr lang="tr-TR" dirty="0" smtClean="0"/>
              <a:t> yaşına göre küçük ve öğrenme yetersizliği olan bir çocuktu. </a:t>
            </a:r>
          </a:p>
          <a:p>
            <a:r>
              <a:rPr lang="tr-TR" dirty="0" smtClean="0"/>
              <a:t>Yaz tatilinde zamanını değerlendirmek için çevrim içi internet kullanım süresi artmış.</a:t>
            </a:r>
          </a:p>
          <a:p>
            <a:r>
              <a:rPr lang="tr-TR" dirty="0" err="1" smtClean="0"/>
              <a:t>Ryan</a:t>
            </a:r>
            <a:r>
              <a:rPr lang="tr-TR" dirty="0" smtClean="0"/>
              <a:t>' </a:t>
            </a:r>
            <a:r>
              <a:rPr lang="tr-TR" dirty="0" err="1" smtClean="0"/>
              <a:t>ın</a:t>
            </a:r>
            <a:r>
              <a:rPr lang="tr-TR" dirty="0" smtClean="0"/>
              <a:t> okul arkadaşları onu çevrim içi kullandığı mesajlaşma programından rahatsız etmeye başlamışlar ve okul açıldığında bu rahatsız ediliş devam etmiş. </a:t>
            </a:r>
          </a:p>
        </p:txBody>
      </p:sp>
    </p:spTree>
    <p:extLst>
      <p:ext uri="{BB962C8B-B14F-4D97-AF65-F5344CB8AC3E}">
        <p14:creationId xmlns:p14="http://schemas.microsoft.com/office/powerpoint/2010/main" val="260585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8474" y="783771"/>
            <a:ext cx="7556313" cy="5342392"/>
          </a:xfrm>
        </p:spPr>
        <p:txBody>
          <a:bodyPr>
            <a:normAutofit fontScale="92500" lnSpcReduction="10000"/>
          </a:bodyPr>
          <a:lstStyle/>
          <a:p>
            <a:r>
              <a:rPr lang="tr-TR" dirty="0" smtClean="0"/>
              <a:t>Okullar açıldıktan sonra bir kız arkadaşının onu ezik olarak aşağılamasının üzerine, </a:t>
            </a:r>
            <a:r>
              <a:rPr lang="tr-TR" dirty="0" err="1" smtClean="0"/>
              <a:t>Ryan</a:t>
            </a:r>
            <a:r>
              <a:rPr lang="tr-TR" dirty="0" smtClean="0"/>
              <a:t> 'senin gibi kızlar yüzünden kendimi öldürmek istiyorum' demiş.</a:t>
            </a:r>
          </a:p>
          <a:p>
            <a:endParaRPr lang="tr-TR" dirty="0" smtClean="0"/>
          </a:p>
          <a:p>
            <a:r>
              <a:rPr lang="tr-TR" dirty="0" smtClean="0"/>
              <a:t> Eve geldiğinde kendini evinin banyosuna asarak eylemini gerçekleştirmiş. </a:t>
            </a:r>
          </a:p>
          <a:p>
            <a:endParaRPr lang="tr-TR" dirty="0" smtClean="0"/>
          </a:p>
          <a:p>
            <a:r>
              <a:rPr lang="tr-TR" dirty="0" err="1" smtClean="0"/>
              <a:t>Ryan'nın</a:t>
            </a:r>
            <a:r>
              <a:rPr lang="tr-TR" dirty="0" smtClean="0"/>
              <a:t> ölümünün arkasından mesaj günlüklerini ailesi okumuş.</a:t>
            </a:r>
          </a:p>
          <a:p>
            <a:endParaRPr lang="tr-TR" dirty="0" smtClean="0"/>
          </a:p>
          <a:p>
            <a:r>
              <a:rPr lang="tr-TR" dirty="0" smtClean="0"/>
              <a:t>Ailesi </a:t>
            </a:r>
            <a:r>
              <a:rPr lang="tr-TR" dirty="0" err="1" smtClean="0"/>
              <a:t>Ryan'nın</a:t>
            </a:r>
            <a:r>
              <a:rPr lang="tr-TR" dirty="0" smtClean="0"/>
              <a:t> okul içerisinde ve dışarısında fiziksel ve psikolojik zorbalığa maruz kaldığını biliyormuş ama yaptıkları </a:t>
            </a:r>
            <a:r>
              <a:rPr lang="tr-TR" dirty="0" err="1" smtClean="0"/>
              <a:t>Ryan'nın</a:t>
            </a:r>
            <a:r>
              <a:rPr lang="tr-TR" dirty="0" smtClean="0"/>
              <a:t> hayatını sonlandırmasına engel olamamış.</a:t>
            </a:r>
          </a:p>
          <a:p>
            <a:endParaRPr lang="tr-TR" dirty="0"/>
          </a:p>
        </p:txBody>
      </p:sp>
    </p:spTree>
    <p:extLst>
      <p:ext uri="{BB962C8B-B14F-4D97-AF65-F5344CB8AC3E}">
        <p14:creationId xmlns:p14="http://schemas.microsoft.com/office/powerpoint/2010/main" val="4603550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Amanda </a:t>
            </a:r>
            <a:r>
              <a:rPr lang="tr-TR" dirty="0" err="1" smtClean="0"/>
              <a:t>Todd’un</a:t>
            </a:r>
            <a:r>
              <a:rPr lang="tr-TR" dirty="0" smtClean="0"/>
              <a:t> ölümü</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Amanda </a:t>
            </a:r>
            <a:r>
              <a:rPr lang="tr-TR" dirty="0" err="1" smtClean="0"/>
              <a:t>Todd</a:t>
            </a:r>
            <a:r>
              <a:rPr lang="tr-TR" dirty="0" smtClean="0"/>
              <a:t>, öldüğünde 15 yaşındaydı.</a:t>
            </a:r>
          </a:p>
          <a:p>
            <a:endParaRPr lang="tr-TR" dirty="0" smtClean="0"/>
          </a:p>
          <a:p>
            <a:r>
              <a:rPr lang="tr-TR" dirty="0" smtClean="0"/>
              <a:t>Öğrenme güçlüğü varmış.</a:t>
            </a:r>
          </a:p>
          <a:p>
            <a:endParaRPr lang="tr-TR" dirty="0" smtClean="0"/>
          </a:p>
          <a:p>
            <a:r>
              <a:rPr lang="tr-TR" dirty="0" smtClean="0"/>
              <a:t>Bir </a:t>
            </a:r>
            <a:r>
              <a:rPr lang="tr-TR" dirty="0" err="1" smtClean="0"/>
              <a:t>pedofili</a:t>
            </a:r>
            <a:r>
              <a:rPr lang="tr-TR" dirty="0" smtClean="0"/>
              <a:t> hastası ile internette tanışmış ve aşık olmuş.</a:t>
            </a:r>
          </a:p>
          <a:p>
            <a:endParaRPr lang="tr-TR" dirty="0" smtClean="0"/>
          </a:p>
          <a:p>
            <a:r>
              <a:rPr lang="tr-TR" dirty="0" err="1" smtClean="0"/>
              <a:t>Webcam</a:t>
            </a:r>
            <a:r>
              <a:rPr lang="tr-TR" dirty="0" smtClean="0"/>
              <a:t> ile konuşmaları cinsel içerikli görüşmeye dönmüş.</a:t>
            </a:r>
          </a:p>
          <a:p>
            <a:pPr>
              <a:buNone/>
            </a:pPr>
            <a:r>
              <a:rPr lang="tr-TR" dirty="0" smtClean="0"/>
              <a:t> </a:t>
            </a:r>
          </a:p>
          <a:p>
            <a:endParaRPr lang="tr-TR" dirty="0" smtClean="0"/>
          </a:p>
          <a:p>
            <a:endParaRPr lang="tr-TR" dirty="0"/>
          </a:p>
        </p:txBody>
      </p:sp>
    </p:spTree>
    <p:extLst>
      <p:ext uri="{BB962C8B-B14F-4D97-AF65-F5344CB8AC3E}">
        <p14:creationId xmlns:p14="http://schemas.microsoft.com/office/powerpoint/2010/main" val="34871334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8474" y="675250"/>
            <a:ext cx="7556313" cy="5450914"/>
          </a:xfrm>
        </p:spPr>
        <p:txBody>
          <a:bodyPr>
            <a:normAutofit fontScale="92500" lnSpcReduction="10000"/>
          </a:bodyPr>
          <a:lstStyle/>
          <a:p>
            <a:r>
              <a:rPr lang="tr-TR" dirty="0" smtClean="0"/>
              <a:t>Amanda bu durumdan rahatsız olunca bu kişi ile görüşmeyi reddetmiş.</a:t>
            </a:r>
          </a:p>
          <a:p>
            <a:endParaRPr lang="tr-TR" dirty="0" smtClean="0"/>
          </a:p>
          <a:p>
            <a:r>
              <a:rPr lang="tr-TR" dirty="0" smtClean="0"/>
              <a:t>Daha sonra görüştüğü kişi </a:t>
            </a:r>
            <a:r>
              <a:rPr lang="tr-TR" dirty="0" err="1" smtClean="0"/>
              <a:t>Amanda’nın</a:t>
            </a:r>
            <a:r>
              <a:rPr lang="tr-TR" dirty="0" smtClean="0"/>
              <a:t> </a:t>
            </a:r>
            <a:r>
              <a:rPr lang="tr-TR" dirty="0" err="1" smtClean="0"/>
              <a:t>fotograflarını</a:t>
            </a:r>
            <a:r>
              <a:rPr lang="tr-TR" dirty="0" smtClean="0"/>
              <a:t> ailesine göndermiş ve </a:t>
            </a:r>
            <a:r>
              <a:rPr lang="tr-TR" dirty="0" err="1" smtClean="0"/>
              <a:t>facebook</a:t>
            </a:r>
            <a:r>
              <a:rPr lang="tr-TR" dirty="0" smtClean="0"/>
              <a:t> sayfası açıp fotoğrafları oraya yayınlamış.</a:t>
            </a:r>
          </a:p>
          <a:p>
            <a:endParaRPr lang="tr-TR" dirty="0" smtClean="0"/>
          </a:p>
          <a:p>
            <a:r>
              <a:rPr lang="tr-TR" dirty="0" smtClean="0"/>
              <a:t>İnternet üzerinden fotoğrafları gören arkadaşları onu porno yıldızı olarak anmaya </a:t>
            </a:r>
            <a:r>
              <a:rPr lang="tr-TR" dirty="0" err="1" smtClean="0"/>
              <a:t>başladımış</a:t>
            </a:r>
            <a:r>
              <a:rPr lang="tr-TR" dirty="0" smtClean="0"/>
              <a:t>.</a:t>
            </a:r>
          </a:p>
          <a:p>
            <a:endParaRPr lang="tr-TR" dirty="0" smtClean="0"/>
          </a:p>
          <a:p>
            <a:r>
              <a:rPr lang="tr-TR" dirty="0" smtClean="0"/>
              <a:t>Bu olaylardan sonra Amanda’ da depresyon ve </a:t>
            </a:r>
            <a:r>
              <a:rPr lang="tr-TR" dirty="0" err="1" smtClean="0"/>
              <a:t>anksiyete</a:t>
            </a:r>
            <a:r>
              <a:rPr lang="tr-TR" dirty="0" smtClean="0"/>
              <a:t> belirtileri ortaya </a:t>
            </a:r>
            <a:r>
              <a:rPr lang="tr-TR" dirty="0" err="1" smtClean="0"/>
              <a:t>çıktımış</a:t>
            </a:r>
            <a:r>
              <a:rPr lang="tr-TR" dirty="0" smtClean="0"/>
              <a:t> ve kendini iyi hissetmek için uyuşturucu kullanmaya başlamış.</a:t>
            </a:r>
          </a:p>
          <a:p>
            <a:endParaRPr lang="tr-TR" dirty="0"/>
          </a:p>
        </p:txBody>
      </p:sp>
    </p:spTree>
    <p:extLst>
      <p:ext uri="{BB962C8B-B14F-4D97-AF65-F5344CB8AC3E}">
        <p14:creationId xmlns:p14="http://schemas.microsoft.com/office/powerpoint/2010/main" val="40192801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8474" y="661182"/>
            <a:ext cx="7556313" cy="5464981"/>
          </a:xfrm>
        </p:spPr>
        <p:txBody>
          <a:bodyPr>
            <a:normAutofit fontScale="92500" lnSpcReduction="10000"/>
          </a:bodyPr>
          <a:lstStyle/>
          <a:p>
            <a:r>
              <a:rPr lang="tr-TR" dirty="0" smtClean="0"/>
              <a:t>Bu durumdan kurtulmak için okul değiştirmiş.</a:t>
            </a:r>
          </a:p>
          <a:p>
            <a:endParaRPr lang="tr-TR" dirty="0" smtClean="0"/>
          </a:p>
          <a:p>
            <a:r>
              <a:rPr lang="tr-TR" dirty="0" smtClean="0"/>
              <a:t>Buna rağmen internette tanıştığı kişi fotoğrafları yeni okul arkadaşlarına göndermiş.</a:t>
            </a:r>
          </a:p>
          <a:p>
            <a:endParaRPr lang="tr-TR" dirty="0" smtClean="0"/>
          </a:p>
          <a:p>
            <a:r>
              <a:rPr lang="tr-TR" dirty="0" smtClean="0"/>
              <a:t>Bunun üzerine çamaşır suyu içerek intihar etmeye kalkışmış fakat başarılı olamamış. </a:t>
            </a:r>
          </a:p>
          <a:p>
            <a:endParaRPr lang="tr-TR" dirty="0" smtClean="0"/>
          </a:p>
          <a:p>
            <a:r>
              <a:rPr lang="tr-TR" dirty="0" smtClean="0"/>
              <a:t>Bu kez başarısız intihar girişiminden dolayı internette alay konusu olmuş.</a:t>
            </a:r>
          </a:p>
          <a:p>
            <a:endParaRPr lang="tr-TR" dirty="0" smtClean="0"/>
          </a:p>
          <a:p>
            <a:r>
              <a:rPr lang="tr-TR" dirty="0" smtClean="0"/>
              <a:t>Daha fazla baskıya dayanamamış ve ikinci kez intihar girişiminde bulunarak ölmüş.</a:t>
            </a:r>
          </a:p>
          <a:p>
            <a:endParaRPr lang="tr-TR" dirty="0"/>
          </a:p>
        </p:txBody>
      </p:sp>
    </p:spTree>
    <p:extLst>
      <p:ext uri="{BB962C8B-B14F-4D97-AF65-F5344CB8AC3E}">
        <p14:creationId xmlns:p14="http://schemas.microsoft.com/office/powerpoint/2010/main" val="19052010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Siber zorbalıktan korunma yolları</a:t>
            </a:r>
            <a:endParaRPr lang="tr-TR" dirty="0"/>
          </a:p>
        </p:txBody>
      </p:sp>
      <p:sp>
        <p:nvSpPr>
          <p:cNvPr id="3" name="2 İçerik Yer Tutucusu"/>
          <p:cNvSpPr>
            <a:spLocks noGrp="1"/>
          </p:cNvSpPr>
          <p:nvPr>
            <p:ph idx="1"/>
          </p:nvPr>
        </p:nvSpPr>
        <p:spPr>
          <a:xfrm>
            <a:off x="683568" y="2492896"/>
            <a:ext cx="7556313" cy="4525963"/>
          </a:xfrm>
        </p:spPr>
        <p:txBody>
          <a:bodyPr>
            <a:normAutofit/>
          </a:bodyPr>
          <a:lstStyle/>
          <a:p>
            <a:r>
              <a:rPr lang="tr-TR" sz="2800" dirty="0" smtClean="0"/>
              <a:t>Çocuklara düşen görevler :</a:t>
            </a:r>
          </a:p>
          <a:p>
            <a:endParaRPr lang="tr-TR" sz="2800" dirty="0" smtClean="0"/>
          </a:p>
          <a:p>
            <a:pPr lvl="4"/>
            <a:r>
              <a:rPr lang="tr-TR" sz="2000" dirty="0" smtClean="0"/>
              <a:t>temel güvenlik becerilerini öğrenmek</a:t>
            </a:r>
          </a:p>
          <a:p>
            <a:pPr lvl="4"/>
            <a:endParaRPr lang="tr-TR" sz="2000" dirty="0" smtClean="0"/>
          </a:p>
          <a:p>
            <a:pPr lvl="4"/>
            <a:r>
              <a:rPr lang="tr-TR" sz="2000" dirty="0" smtClean="0"/>
              <a:t>siber zorbalık nedir, ne değildir, neler yapılabilir konusunda eğitim almak</a:t>
            </a:r>
          </a:p>
          <a:p>
            <a:pPr lvl="4"/>
            <a:endParaRPr lang="tr-TR" sz="2000" dirty="0" smtClean="0"/>
          </a:p>
          <a:p>
            <a:pPr lvl="4"/>
            <a:r>
              <a:rPr lang="tr-TR" sz="2000" dirty="0" smtClean="0"/>
              <a:t>sağlıklı internet kullanımı öğrenmek</a:t>
            </a:r>
            <a:endParaRPr lang="tr-TR" sz="2000" dirty="0"/>
          </a:p>
        </p:txBody>
      </p:sp>
    </p:spTree>
    <p:extLst>
      <p:ext uri="{BB962C8B-B14F-4D97-AF65-F5344CB8AC3E}">
        <p14:creationId xmlns:p14="http://schemas.microsoft.com/office/powerpoint/2010/main" val="687285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257433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Bilişim suçlarının cezası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Türk ceza kanununda 10 madde bilişim suçlarına ayrılmıştır.</a:t>
            </a:r>
          </a:p>
          <a:p>
            <a:r>
              <a:rPr lang="tr-TR" dirty="0" smtClean="0"/>
              <a:t>Birinin MSN, </a:t>
            </a:r>
            <a:r>
              <a:rPr lang="tr-TR" dirty="0" err="1" smtClean="0"/>
              <a:t>Facebook</a:t>
            </a:r>
            <a:r>
              <a:rPr lang="tr-TR" dirty="0" smtClean="0"/>
              <a:t>, </a:t>
            </a:r>
            <a:r>
              <a:rPr lang="tr-TR" dirty="0" err="1" smtClean="0"/>
              <a:t>Twitter</a:t>
            </a:r>
            <a:r>
              <a:rPr lang="tr-TR" dirty="0" smtClean="0"/>
              <a:t> veya elektronik posta hesabının şifresini çalmanın ya da gerçek kişilerin bilgilerini izinsiz kullanarak sahte profiller oluşturmanın 1 yıla kadar hapis cezası vardır. </a:t>
            </a:r>
          </a:p>
          <a:p>
            <a:r>
              <a:rPr lang="tr-TR" dirty="0" smtClean="0"/>
              <a:t>İnternet sitesini </a:t>
            </a:r>
            <a:r>
              <a:rPr lang="tr-TR" dirty="0" err="1" smtClean="0"/>
              <a:t>hack</a:t>
            </a:r>
            <a:r>
              <a:rPr lang="tr-TR" dirty="0" smtClean="0"/>
              <a:t>´</a:t>
            </a:r>
            <a:r>
              <a:rPr lang="tr-TR" dirty="0" err="1" smtClean="0"/>
              <a:t>leyerek</a:t>
            </a:r>
            <a:r>
              <a:rPr lang="tr-TR" dirty="0" smtClean="0"/>
              <a:t> çalışmaz hale getirmenin 1 yıldan 5 yıla kadar hapis cezası istenebilir.</a:t>
            </a:r>
          </a:p>
          <a:p>
            <a:r>
              <a:rPr lang="tr-TR" dirty="0" smtClean="0"/>
              <a:t>Sahteciliğin ve bu yolla yapılan suçların ise 4 yıldan 8 yıla kadar hapis cezası var.</a:t>
            </a:r>
          </a:p>
          <a:p>
            <a:pPr>
              <a:buNone/>
            </a:pPr>
            <a:r>
              <a:rPr lang="tr-TR" dirty="0" smtClean="0"/>
              <a:t>.</a:t>
            </a:r>
            <a:endParaRPr lang="tr-TR" dirty="0"/>
          </a:p>
        </p:txBody>
      </p:sp>
    </p:spTree>
    <p:extLst>
      <p:ext uri="{BB962C8B-B14F-4D97-AF65-F5344CB8AC3E}">
        <p14:creationId xmlns:p14="http://schemas.microsoft.com/office/powerpoint/2010/main" val="2007686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4149</Words>
  <Application>Microsoft Office PowerPoint</Application>
  <PresentationFormat>Ekran Gösterisi (4:3)</PresentationFormat>
  <Paragraphs>635</Paragraphs>
  <Slides>136</Slides>
  <Notes>9</Notes>
  <HiddenSlides>0</HiddenSlides>
  <MMClips>0</MMClips>
  <ScaleCrop>false</ScaleCrop>
  <HeadingPairs>
    <vt:vector size="4" baseType="variant">
      <vt:variant>
        <vt:lpstr>Tema</vt:lpstr>
      </vt:variant>
      <vt:variant>
        <vt:i4>1</vt:i4>
      </vt:variant>
      <vt:variant>
        <vt:lpstr>Slayt Başlıkları</vt:lpstr>
      </vt:variant>
      <vt:variant>
        <vt:i4>136</vt:i4>
      </vt:variant>
    </vt:vector>
  </HeadingPairs>
  <TitlesOfParts>
    <vt:vector size="137" baseType="lpstr">
      <vt:lpstr>Office Teması</vt:lpstr>
      <vt:lpstr>EYLEMSEL BAĞIMLILIKLAR</vt:lpstr>
      <vt:lpstr>PowerPoint Sunusu</vt:lpstr>
      <vt:lpstr>PowerPoint Sunusu</vt:lpstr>
      <vt:lpstr>PowerPoint Sunusu</vt:lpstr>
      <vt:lpstr>PowerPoint Sunusu</vt:lpstr>
      <vt:lpstr>PowerPoint Sunusu</vt:lpstr>
      <vt:lpstr>PowerPoint Sunusu</vt:lpstr>
      <vt:lpstr>PowerPoint Sunusu</vt:lpstr>
      <vt:lpstr>Eylemsel Bağımlılıklar alışkanlık mı?</vt:lpstr>
      <vt:lpstr>Eylem Ne Zaman Bağımlılık Olur?</vt:lpstr>
      <vt:lpstr>Belirtiler</vt:lpstr>
      <vt:lpstr>Neden</vt:lpstr>
      <vt:lpstr>Bağımlılık Döngüsü</vt:lpstr>
      <vt:lpstr>Eylemsel Bağımlılıklar</vt:lpstr>
      <vt:lpstr>Kumar</vt:lpstr>
      <vt:lpstr>Alışveriş </vt:lpstr>
      <vt:lpstr>Spor</vt:lpstr>
      <vt:lpstr>İş</vt:lpstr>
      <vt:lpstr>Cinsellik</vt:lpstr>
      <vt:lpstr>İnternet</vt:lpstr>
      <vt:lpstr> </vt:lpstr>
      <vt:lpstr>  </vt:lpstr>
      <vt:lpstr>PowerPoint Sunusu</vt:lpstr>
      <vt:lpstr>PowerPoint Sunusu</vt:lpstr>
      <vt:lpstr>PowerPoint Sunusu</vt:lpstr>
      <vt:lpstr>PowerPoint Sunusu</vt:lpstr>
      <vt:lpstr>PowerPoint Sunusu</vt:lpstr>
      <vt:lpstr>PowerPoint Sunusu</vt:lpstr>
      <vt:lpstr>Kimyasal Bağımlılıklar</vt:lpstr>
      <vt:lpstr> Eylemsel Bağımlılıklar </vt:lpstr>
      <vt:lpstr>PowerPoint Sunusu</vt:lpstr>
      <vt:lpstr>Teknoloji Bağımlılığı Alt Grupları</vt:lpstr>
      <vt:lpstr>PowerPoint Sunusu</vt:lpstr>
      <vt:lpstr>Problemli İnternet Kullanımı</vt:lpstr>
      <vt:lpstr>Problemli İnternet Kullanımı</vt:lpstr>
      <vt:lpstr>Problemli İnternet Kullanımı</vt:lpstr>
      <vt:lpstr>Problemli Ekran Kullanımı</vt:lpstr>
      <vt:lpstr>Problemli Dijital Oyun Oynama</vt:lpstr>
      <vt:lpstr>Problemli Mobil Cihazlar Kullanımı</vt:lpstr>
      <vt:lpstr>Problemli Sosyal Medya Kullanımı</vt:lpstr>
      <vt:lpstr>PowerPoint Sunusu</vt:lpstr>
      <vt:lpstr>PowerPoint Sunusu</vt:lpstr>
      <vt:lpstr>PowerPoint Sunusu</vt:lpstr>
      <vt:lpstr>PowerPoint Sunusu</vt:lpstr>
      <vt:lpstr>Kullanım</vt:lpstr>
      <vt:lpstr>Kullanım</vt:lpstr>
      <vt:lpstr>Kullanım</vt:lpstr>
      <vt:lpstr>Kullanım</vt:lpstr>
      <vt:lpstr>Kullanım</vt:lpstr>
      <vt:lpstr>Kötüye Kullanım</vt:lpstr>
      <vt:lpstr>Bağımlılık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SOSYAL MEDYA ve  HAYATIMIZA (YAN) ETKİLERİ</vt:lpstr>
      <vt:lpstr>PowerPoint Sunusu</vt:lpstr>
      <vt:lpstr>Siber zorbalığın geleneksel zorbalıktan farkı</vt:lpstr>
      <vt:lpstr>Siber Zorbalığın Literatürde Yer Alan  Nedenleri</vt:lpstr>
      <vt:lpstr>Empati ve siber zorbalık arasındaki ilişki</vt:lpstr>
      <vt:lpstr>Peki bu tehdidin sonucu neler  olabilir!!!</vt:lpstr>
      <vt:lpstr>Bilinen ilk siber zorbalık vakası</vt:lpstr>
      <vt:lpstr>PowerPoint Sunusu</vt:lpstr>
      <vt:lpstr>Amanda Todd’un ölümü </vt:lpstr>
      <vt:lpstr>PowerPoint Sunusu</vt:lpstr>
      <vt:lpstr>PowerPoint Sunusu</vt:lpstr>
      <vt:lpstr>Siber zorbalıktan korunma yolları</vt:lpstr>
      <vt:lpstr>PowerPoint Sunusu</vt:lpstr>
      <vt:lpstr>Bilişim suçlarının cezası</vt:lpstr>
      <vt:lpstr>Siber mağduriyet durumunda yapılması gerekenler.</vt:lpstr>
      <vt:lpstr>PowerPoint Sunusu</vt:lpstr>
      <vt:lpstr> İNTERNETİ VE SOSYAL MEDYAYI GÜVENLİ KULLANMA </vt:lpstr>
      <vt:lpstr> NEDEN ÖNEMLİ?</vt:lpstr>
      <vt:lpstr>PowerPoint Sunusu</vt:lpstr>
      <vt:lpstr>PowerPoint Sunusu</vt:lpstr>
      <vt:lpstr>KİMSENİN BİZİ KANDIRMAMASI İÇİN:</vt:lpstr>
      <vt:lpstr>NE YAPMALI?</vt:lpstr>
      <vt:lpstr>KAPI KİLİTLİ YA MODEM?  </vt:lpstr>
      <vt:lpstr>HER ŞEYİ PAYLAŞIRIM,ŞİFREMİ ASLA!</vt:lpstr>
      <vt:lpstr>KOLAY YEM OLMAM, ŞİFREMİ ÇÖZEMEZSİN…</vt:lpstr>
      <vt:lpstr>İNTERNETTE  KİME  NE  SÖYLÜYORUM,  KİMİNLE  NE  KONUŞUYORUM?</vt:lpstr>
      <vt:lpstr> HERKES HER ŞEY’İMİ  BİLMESİN…</vt:lpstr>
      <vt:lpstr> SALDIRI ÇOK KORUMA ŞART...</vt:lpstr>
      <vt:lpstr>Kopya demek, bela demek... </vt:lpstr>
      <vt:lpstr>PowerPoint Sunusu</vt:lpstr>
      <vt:lpstr>PowerPoint Sunusu</vt:lpstr>
      <vt:lpstr>PowerPoint Sunusu</vt:lpstr>
      <vt:lpstr> GAZA NİYE GELMEDİN? </vt:lpstr>
      <vt:lpstr>BAZI ŞEYLER GERİ DÖNÜŞÜMSÜZ…</vt:lpstr>
      <vt:lpstr>YANLIŞ HER YERDE YANLIŞTIR</vt:lpstr>
      <vt:lpstr>SAKLA AMA NEREYE KADAR?</vt:lpstr>
      <vt:lpstr>PowerPoint Sunusu</vt:lpstr>
      <vt:lpstr> TEKNİK DESTEK </vt:lpstr>
      <vt:lpstr> TARAYICIM NASIL? </vt:lpstr>
      <vt:lpstr>SOHBET PROGRAMLARINA DİKKAT!</vt:lpstr>
      <vt:lpstr>BİR E-MAİL HAYATIMI DEĞİŞTİRMESİN</vt:lpstr>
      <vt:lpstr>PowerPoint Sunusu</vt:lpstr>
      <vt:lpstr> USB’LERE DİKKAT!!! </vt:lpstr>
      <vt:lpstr> GÜNCELLEME ŞART… </vt:lpstr>
      <vt:lpstr>  HER YERDE HERŞEY OLMAZ...  İNTERNET KAFELERE DİKKAT!</vt:lpstr>
      <vt:lpstr>HESABI KAPATTIM MI?</vt:lpstr>
      <vt:lpstr>ÖNEMLİYSE YEDEKLE…</vt:lpstr>
      <vt:lpstr>HER MEVSİM ŞİFRE DEĞİŞTİR</vt:lpstr>
      <vt:lpstr> ŞÜPHEYLE YAŞANMAZ… </vt:lpstr>
      <vt:lpstr>PowerPoint Sunusu</vt:lpstr>
      <vt:lpstr>DAHA DETAYLI BİLGİ İÇİN…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Caner Yıldırım</dc:creator>
  <cp:lastModifiedBy>p</cp:lastModifiedBy>
  <cp:revision>21</cp:revision>
  <dcterms:created xsi:type="dcterms:W3CDTF">2015-01-13T15:35:40Z</dcterms:created>
  <dcterms:modified xsi:type="dcterms:W3CDTF">2015-03-25T10:08:49Z</dcterms:modified>
</cp:coreProperties>
</file>